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323" r:id="rId2"/>
    <p:sldId id="289" r:id="rId3"/>
    <p:sldId id="322" r:id="rId4"/>
    <p:sldId id="296" r:id="rId5"/>
    <p:sldId id="304" r:id="rId6"/>
    <p:sldId id="309" r:id="rId7"/>
  </p:sldIdLst>
  <p:sldSz cx="9144000" cy="6858000" type="screen4x3"/>
  <p:notesSz cx="7315200" cy="9601200"/>
  <p:embeddedFontLst>
    <p:embeddedFont>
      <p:font typeface="Optima" panose="020B0502050508020304" pitchFamily="34" charset="0"/>
      <p:regular r:id="rId10"/>
      <p:bold r:id="rId11"/>
      <p:italic r:id="rId12"/>
      <p:boldItalic r:id="rId13"/>
    </p:embeddedFont>
    <p:embeddedFont>
      <p:font typeface="Gabriola" panose="04040605051002020D02" pitchFamily="82" charset="0"/>
      <p:regular r:id="rId14"/>
    </p:embeddedFont>
    <p:embeddedFont>
      <p:font typeface="Lexia" panose="00000400000000000000" pitchFamily="2" charset="0"/>
      <p:regular r:id="rId15"/>
      <p:bold r:id="rId16"/>
    </p:embeddedFont>
    <p:embeddedFont>
      <p:font typeface="Calibri" panose="020F0502020204030204" pitchFamily="34"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8D"/>
    <a:srgbClr val="0747A5"/>
    <a:srgbClr val="0146AB"/>
    <a:srgbClr val="004A82"/>
    <a:srgbClr val="000F32"/>
    <a:srgbClr val="000510"/>
    <a:srgbClr val="000E2E"/>
    <a:srgbClr val="001950"/>
    <a:srgbClr val="E1AAA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2582" autoAdjust="0"/>
  </p:normalViewPr>
  <p:slideViewPr>
    <p:cSldViewPr>
      <p:cViewPr>
        <p:scale>
          <a:sx n="66" d="100"/>
          <a:sy n="66" d="100"/>
        </p:scale>
        <p:origin x="-1878" y="-372"/>
      </p:cViewPr>
      <p:guideLst>
        <p:guide orient="horz" pos="1632"/>
        <p:guide orient="horz" pos="2400"/>
        <p:guide orient="horz" pos="528"/>
        <p:guide pos="1248"/>
        <p:guide pos="288"/>
        <p:guide pos="384"/>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181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AEC8FE64-2566-4857-9985-FDDD33227E3D}" type="datetimeFigureOut">
              <a:rPr lang="en-US" smtClean="0"/>
              <a:t>11/3/2016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A09B6AC-7502-421F-A5ED-E0948A076F80}" type="slidenum">
              <a:rPr lang="en-US" smtClean="0"/>
              <a:t>‹#›</a:t>
            </a:fld>
            <a:endParaRPr lang="en-US"/>
          </a:p>
        </p:txBody>
      </p:sp>
    </p:spTree>
    <p:extLst>
      <p:ext uri="{BB962C8B-B14F-4D97-AF65-F5344CB8AC3E}">
        <p14:creationId xmlns:p14="http://schemas.microsoft.com/office/powerpoint/2010/main" val="35707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5EA07814-1565-46F2-8395-2B292D396B4C}" type="datetimeFigureOut">
              <a:rPr lang="en-US" smtClean="0"/>
              <a:t>11/3/2016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944B66CE-7AC1-42FF-A214-2F7C21BD0B38}" type="slidenum">
              <a:rPr lang="en-US" smtClean="0"/>
              <a:t>‹#›</a:t>
            </a:fld>
            <a:endParaRPr lang="en-US"/>
          </a:p>
        </p:txBody>
      </p:sp>
    </p:spTree>
    <p:extLst>
      <p:ext uri="{BB962C8B-B14F-4D97-AF65-F5344CB8AC3E}">
        <p14:creationId xmlns:p14="http://schemas.microsoft.com/office/powerpoint/2010/main" val="262466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D1538-2E64-4ED4-BA28-E1831C284724}" type="slidenum">
              <a:rPr lang="en-US" smtClean="0"/>
              <a:t>1</a:t>
            </a:fld>
            <a:endParaRPr lang="en-US"/>
          </a:p>
        </p:txBody>
      </p:sp>
    </p:spTree>
    <p:extLst>
      <p:ext uri="{BB962C8B-B14F-4D97-AF65-F5344CB8AC3E}">
        <p14:creationId xmlns:p14="http://schemas.microsoft.com/office/powerpoint/2010/main" val="289062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585249"/>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B31C80-7FF6-4781-9008-B56437BA2256}"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08E053-44BF-45A6-A2A6-3C299550C15B}"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2"/>
          <p:cNvSpPr>
            <a:spLocks noGrp="1"/>
          </p:cNvSpPr>
          <p:nvPr>
            <p:ph idx="13"/>
          </p:nvPr>
        </p:nvSpPr>
        <p:spPr>
          <a:xfrm>
            <a:off x="1600200" y="853108"/>
            <a:ext cx="7239000" cy="5867400"/>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399402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Content Placeholder 2"/>
          <p:cNvSpPr>
            <a:spLocks noGrp="1"/>
          </p:cNvSpPr>
          <p:nvPr>
            <p:ph idx="13"/>
          </p:nvPr>
        </p:nvSpPr>
        <p:spPr>
          <a:xfrm>
            <a:off x="1600200" y="985628"/>
            <a:ext cx="7239000" cy="5567572"/>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039813"/>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301488" y="381000"/>
            <a:ext cx="85344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51076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301488" y="381000"/>
            <a:ext cx="8534400" cy="548640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2251"/>
            <a:ext cx="9296399" cy="6858000"/>
          </a:xfrm>
          <a:prstGeom prst="rect">
            <a:avLst/>
          </a:prstGeom>
        </p:spPr>
      </p:pic>
    </p:spTree>
    <p:extLst>
      <p:ext uri="{BB962C8B-B14F-4D97-AF65-F5344CB8AC3E}">
        <p14:creationId xmlns:p14="http://schemas.microsoft.com/office/powerpoint/2010/main" val="417343394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98307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2013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75516" y="1025250"/>
            <a:ext cx="7848600" cy="6274148"/>
          </a:xfrm>
          <a:noFill/>
          <a:ln w="25400">
            <a:noFill/>
          </a:ln>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669912"/>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3" name="Picture 15" descr="PB Logo Yellow"/>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63000"/>
                    </a14:imgEffect>
                  </a14:imgLayer>
                </a14:imgProps>
              </a:ext>
            </a:extLst>
          </a:blip>
          <a:srcRect/>
          <a:stretch>
            <a:fillRect/>
          </a:stretch>
        </p:blipFill>
        <p:spPr bwMode="auto">
          <a:xfrm>
            <a:off x="7837715" y="6359390"/>
            <a:ext cx="1228725" cy="550862"/>
          </a:xfrm>
          <a:prstGeom prst="rect">
            <a:avLst/>
          </a:prstGeom>
          <a:noFill/>
          <a:ln w="9525">
            <a:noFill/>
            <a:miter lim="800000"/>
            <a:headEnd/>
            <a:tailEnd/>
          </a:ln>
        </p:spPr>
      </p:pic>
      <p:sp>
        <p:nvSpPr>
          <p:cNvPr id="10" name="Text Placeholder 9"/>
          <p:cNvSpPr>
            <a:spLocks noGrp="1"/>
          </p:cNvSpPr>
          <p:nvPr>
            <p:ph type="body" sz="quarter" idx="10"/>
          </p:nvPr>
        </p:nvSpPr>
        <p:spPr>
          <a:xfrm>
            <a:off x="1593580" y="957472"/>
            <a:ext cx="6781800" cy="5491163"/>
          </a:xfrm>
        </p:spPr>
        <p:txBody>
          <a:bodyPr/>
          <a:lstStyle>
            <a:lvl1pPr>
              <a:defRPr>
                <a:latin typeface="Optima" panose="020B0502050508020304" pitchFamily="34" charset="0"/>
              </a:defRPr>
            </a:lvl1pPr>
            <a:lvl2pPr>
              <a:defRPr>
                <a:latin typeface="Optima" panose="020B0502050508020304" pitchFamily="34" charset="0"/>
              </a:defRPr>
            </a:lvl2pPr>
            <a:lvl3pPr>
              <a:defRPr>
                <a:latin typeface="Optima" panose="020B0502050508020304" pitchFamily="34" charset="0"/>
              </a:defRPr>
            </a:lvl3pPr>
            <a:lvl4pPr>
              <a:defRPr>
                <a:latin typeface="Optima" panose="020B0502050508020304" pitchFamily="34" charset="0"/>
              </a:defRPr>
            </a:lvl4pPr>
            <a:lvl5pPr>
              <a:defRPr>
                <a:latin typeface="Optima" panose="020B05020505080203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4339878"/>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298713" y="685800"/>
            <a:ext cx="8455089" cy="61722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a:t>
            </a:r>
            <a:endParaRPr lang="en-US" dirty="0">
              <a:solidFill>
                <a:prstClr val="white"/>
              </a:solidFill>
            </a:endParaRPr>
          </a:p>
        </p:txBody>
      </p:sp>
      <p:sp>
        <p:nvSpPr>
          <p:cNvPr id="11" name="Content Placeholder 2"/>
          <p:cNvSpPr>
            <a:spLocks noGrp="1"/>
          </p:cNvSpPr>
          <p:nvPr>
            <p:ph idx="1"/>
          </p:nvPr>
        </p:nvSpPr>
        <p:spPr>
          <a:xfrm>
            <a:off x="762000" y="904910"/>
            <a:ext cx="7863505" cy="5733979"/>
          </a:xfrm>
        </p:spPr>
        <p:txBody>
          <a:bodyPr/>
          <a:lstStyle>
            <a:lvl1pPr>
              <a:defRPr>
                <a:latin typeface="Optima" panose="020B0502050508020304" pitchFamily="34" charset="0"/>
              </a:defRPr>
            </a:lvl1pPr>
            <a:lvl2pPr>
              <a:defRPr>
                <a:latin typeface="Optima" panose="020B0502050508020304" pitchFamily="34" charset="0"/>
              </a:defRPr>
            </a:lvl2pPr>
            <a:lvl3pPr>
              <a:defRPr>
                <a:latin typeface="Optima" panose="020B0502050508020304" pitchFamily="34" charset="0"/>
              </a:defRPr>
            </a:lvl3pPr>
            <a:lvl4pPr>
              <a:defRPr>
                <a:latin typeface="Optima" panose="020B0502050508020304" pitchFamily="34" charset="0"/>
              </a:defRPr>
            </a:lvl4pPr>
            <a:lvl5pPr>
              <a:defRPr>
                <a:latin typeface="Optima" panose="020B05020505080203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12752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366" y="962588"/>
            <a:ext cx="7239000" cy="5438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52180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17" name="Content Placeholder 2"/>
          <p:cNvSpPr>
            <a:spLocks noGrp="1"/>
          </p:cNvSpPr>
          <p:nvPr>
            <p:ph idx="13"/>
          </p:nvPr>
        </p:nvSpPr>
        <p:spPr>
          <a:xfrm>
            <a:off x="1592366" y="856572"/>
            <a:ext cx="7239000" cy="5867400"/>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65785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1768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79" r:id="rId4"/>
    <p:sldLayoutId id="2147483666" r:id="rId5"/>
    <p:sldLayoutId id="2147483667" r:id="rId6"/>
    <p:sldLayoutId id="2147483669" r:id="rId7"/>
    <p:sldLayoutId id="2147483670" r:id="rId8"/>
    <p:sldLayoutId id="2147483671" r:id="rId9"/>
    <p:sldLayoutId id="2147483672" r:id="rId10"/>
    <p:sldLayoutId id="2147483673" r:id="rId11"/>
    <p:sldLayoutId id="2147483678" r:id="rId12"/>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Lexia" panose="000004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082315" cy="6858000"/>
          </a:xfrm>
          <a:prstGeom prst="rect">
            <a:avLst/>
          </a:prstGeom>
        </p:spPr>
      </p:pic>
      <p:sp>
        <p:nvSpPr>
          <p:cNvPr id="5" name="Rectangle 4"/>
          <p:cNvSpPr/>
          <p:nvPr/>
        </p:nvSpPr>
        <p:spPr>
          <a:xfrm>
            <a:off x="0" y="4114800"/>
            <a:ext cx="9144000" cy="2743202"/>
          </a:xfrm>
          <a:prstGeom prst="rect">
            <a:avLst/>
          </a:prstGeom>
          <a:solidFill>
            <a:srgbClr val="000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2170" y="5105400"/>
            <a:ext cx="7746996" cy="838200"/>
          </a:xfrm>
        </p:spPr>
        <p:txBody>
          <a:bodyPr>
            <a:noAutofit/>
          </a:bodyPr>
          <a:lstStyle/>
          <a:p>
            <a:pPr>
              <a:spcBef>
                <a:spcPts val="0"/>
              </a:spcBef>
            </a:pPr>
            <a:r>
              <a:rPr lang="en-US" sz="4000" b="1" dirty="0" smtClean="0">
                <a:solidFill>
                  <a:srgbClr val="FF0000"/>
                </a:solidFill>
                <a:cs typeface="Adobe Devanagari" pitchFamily="18" charset="0"/>
              </a:rPr>
              <a:t/>
            </a:r>
            <a:br>
              <a:rPr lang="en-US" sz="4000" b="1" dirty="0" smtClean="0">
                <a:solidFill>
                  <a:srgbClr val="FF0000"/>
                </a:solidFill>
                <a:cs typeface="Adobe Devanagari" pitchFamily="18" charset="0"/>
              </a:rPr>
            </a:br>
            <a:r>
              <a:rPr lang="en-US" sz="4000" b="1" dirty="0">
                <a:solidFill>
                  <a:srgbClr val="FF0000"/>
                </a:solidFill>
                <a:cs typeface="Adobe Devanagari" pitchFamily="18" charset="0"/>
              </a:rPr>
              <a:t/>
            </a:r>
            <a:br>
              <a:rPr lang="en-US" sz="4000" b="1" dirty="0">
                <a:solidFill>
                  <a:srgbClr val="FF0000"/>
                </a:solidFill>
                <a:cs typeface="Adobe Devanagari" pitchFamily="18" charset="0"/>
              </a:rPr>
            </a:br>
            <a:r>
              <a:rPr lang="en-US" sz="3600" b="1" dirty="0" smtClean="0">
                <a:solidFill>
                  <a:schemeClr val="tx2">
                    <a:lumMod val="40000"/>
                    <a:lumOff val="60000"/>
                  </a:schemeClr>
                </a:solidFill>
                <a:cs typeface="Adobe Devanagari" pitchFamily="18" charset="0"/>
              </a:rPr>
              <a:t>RESOURCES FOR </a:t>
            </a:r>
            <a:br>
              <a:rPr lang="en-US" sz="3600" b="1" dirty="0" smtClean="0">
                <a:solidFill>
                  <a:schemeClr val="tx2">
                    <a:lumMod val="40000"/>
                    <a:lumOff val="60000"/>
                  </a:schemeClr>
                </a:solidFill>
                <a:cs typeface="Adobe Devanagari" pitchFamily="18" charset="0"/>
              </a:rPr>
            </a:br>
            <a:r>
              <a:rPr lang="en-US" sz="3600" b="1" dirty="0" smtClean="0">
                <a:solidFill>
                  <a:schemeClr val="tx2">
                    <a:lumMod val="40000"/>
                    <a:lumOff val="60000"/>
                  </a:schemeClr>
                </a:solidFill>
                <a:cs typeface="Adobe Devanagari" pitchFamily="18" charset="0"/>
              </a:rPr>
              <a:t>ANY TIME </a:t>
            </a:r>
            <a:r>
              <a:rPr lang="en-US" sz="3600" b="1" smtClean="0">
                <a:solidFill>
                  <a:schemeClr val="tx2">
                    <a:lumMod val="40000"/>
                    <a:lumOff val="60000"/>
                  </a:schemeClr>
                </a:solidFill>
                <a:cs typeface="Adobe Devanagari" pitchFamily="18" charset="0"/>
              </a:rPr>
              <a:t>OF YEAR 1</a:t>
            </a:r>
            <a:r>
              <a:rPr lang="en-US" sz="3200" b="1" dirty="0" smtClean="0">
                <a:solidFill>
                  <a:srgbClr val="FF0000"/>
                </a:solidFill>
                <a:cs typeface="Adobe Devanagari" pitchFamily="18" charset="0"/>
              </a:rPr>
              <a:t/>
            </a:r>
            <a:br>
              <a:rPr lang="en-US" sz="3200" b="1" dirty="0" smtClean="0">
                <a:solidFill>
                  <a:srgbClr val="FF0000"/>
                </a:solidFill>
                <a:cs typeface="Adobe Devanagari" pitchFamily="18" charset="0"/>
              </a:rPr>
            </a:br>
            <a:r>
              <a:rPr lang="en-US" sz="3600" b="1" dirty="0" smtClean="0">
                <a:solidFill>
                  <a:srgbClr val="FF0000"/>
                </a:solidFill>
                <a:cs typeface="Adobe Devanagari" pitchFamily="18" charset="0"/>
              </a:rPr>
              <a:t> </a:t>
            </a:r>
            <a:r>
              <a:rPr lang="en-US" sz="2400" i="1" dirty="0" smtClean="0">
                <a:solidFill>
                  <a:schemeClr val="tx2">
                    <a:lumMod val="40000"/>
                    <a:lumOff val="60000"/>
                  </a:schemeClr>
                </a:solidFill>
                <a:latin typeface="Segoe UI" panose="020B0502040204020203" pitchFamily="34" charset="0"/>
                <a:cs typeface="Segoe UI" panose="020B0502040204020203" pitchFamily="34" charset="0"/>
              </a:rPr>
              <a:t/>
            </a:r>
            <a:br>
              <a:rPr lang="en-US" sz="2400" i="1" dirty="0" smtClean="0">
                <a:solidFill>
                  <a:schemeClr val="tx2">
                    <a:lumMod val="40000"/>
                    <a:lumOff val="60000"/>
                  </a:schemeClr>
                </a:solidFill>
                <a:latin typeface="Segoe UI" panose="020B0502040204020203" pitchFamily="34" charset="0"/>
                <a:cs typeface="Segoe UI" panose="020B0502040204020203" pitchFamily="34" charset="0"/>
              </a:rPr>
            </a:br>
            <a:r>
              <a:rPr lang="en-US" sz="3200" b="1" dirty="0">
                <a:solidFill>
                  <a:schemeClr val="bg1">
                    <a:lumMod val="95000"/>
                  </a:schemeClr>
                </a:solidFill>
                <a:latin typeface="Charlemagne Std" pitchFamily="82" charset="0"/>
                <a:cs typeface="Adobe Devanagari" pitchFamily="18" charset="0"/>
              </a:rPr>
              <a:t/>
            </a:r>
            <a:br>
              <a:rPr lang="en-US" sz="3200" b="1" dirty="0">
                <a:solidFill>
                  <a:schemeClr val="bg1">
                    <a:lumMod val="95000"/>
                  </a:schemeClr>
                </a:solidFill>
                <a:latin typeface="Charlemagne Std" pitchFamily="82" charset="0"/>
                <a:cs typeface="Adobe Devanagari" pitchFamily="18" charset="0"/>
              </a:rPr>
            </a:br>
            <a:endParaRPr lang="en-US" sz="2000" b="1" dirty="0">
              <a:solidFill>
                <a:schemeClr val="bg1">
                  <a:lumMod val="95000"/>
                </a:schemeClr>
              </a:solidFill>
              <a:latin typeface="Charlemagne Std" pitchFamily="82" charset="0"/>
              <a:cs typeface="Adobe Devanagari" pitchFamily="18" charset="0"/>
            </a:endParaRPr>
          </a:p>
        </p:txBody>
      </p:sp>
      <p:pic>
        <p:nvPicPr>
          <p:cNvPr id="23" name="Picture 22"/>
          <p:cNvPicPr>
            <a:picLocks noChangeAspect="1"/>
          </p:cNvPicPr>
          <p:nvPr/>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500"/>
                    </a14:imgEffect>
                    <a14:imgEffect>
                      <a14:saturation sat="400000"/>
                    </a14:imgEffect>
                    <a14:imgEffect>
                      <a14:brightnessContrast bright="-2000" contrast="1000"/>
                    </a14:imgEffect>
                  </a14:imgLayer>
                </a14:imgProps>
              </a:ext>
              <a:ext uri="{28A0092B-C50C-407E-A947-70E740481C1C}">
                <a14:useLocalDpi xmlns:a14="http://schemas.microsoft.com/office/drawing/2010/main" val="0"/>
              </a:ext>
            </a:extLst>
          </a:blip>
          <a:stretch>
            <a:fillRect/>
          </a:stretch>
        </p:blipFill>
        <p:spPr>
          <a:xfrm>
            <a:off x="3276600" y="4007830"/>
            <a:ext cx="2576286" cy="589494"/>
          </a:xfrm>
          <a:prstGeom prst="rect">
            <a:avLst/>
          </a:prstGeom>
          <a:noFill/>
          <a:ln w="9525">
            <a:noFill/>
          </a:ln>
        </p:spPr>
      </p:pic>
    </p:spTree>
    <p:extLst>
      <p:ext uri="{BB962C8B-B14F-4D97-AF65-F5344CB8AC3E}">
        <p14:creationId xmlns:p14="http://schemas.microsoft.com/office/powerpoint/2010/main" val="132589480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500742" y="403921"/>
            <a:ext cx="8077200" cy="954107"/>
          </a:xfrm>
          <a:prstGeom prst="rect">
            <a:avLst/>
          </a:prstGeom>
        </p:spPr>
        <p:txBody>
          <a:bodyPr wrap="square">
            <a:spAutoFit/>
          </a:bodyPr>
          <a:lstStyle/>
          <a:p>
            <a:r>
              <a:rPr lang="en-US" sz="3200" b="1" dirty="0" smtClean="0">
                <a:solidFill>
                  <a:srgbClr val="0747A5"/>
                </a:solidFill>
                <a:latin typeface="Lexia" panose="00000400000000000000" pitchFamily="2" charset="0"/>
              </a:rPr>
              <a:t>Call to Worship 1</a:t>
            </a:r>
            <a:endParaRPr lang="en-US" sz="3200" b="1" dirty="0">
              <a:solidFill>
                <a:srgbClr val="0747A5"/>
              </a:solidFill>
              <a:latin typeface="Lexia" panose="00000400000000000000" pitchFamily="2" charset="0"/>
            </a:endParaRPr>
          </a:p>
          <a:p>
            <a:endParaRPr lang="en-US" sz="2400" b="1" dirty="0">
              <a:solidFill>
                <a:srgbClr val="004A82"/>
              </a:solidFill>
              <a:latin typeface="Lexia" panose="00000400000000000000" pitchFamily="2" charset="0"/>
            </a:endParaRPr>
          </a:p>
        </p:txBody>
      </p:sp>
      <p:sp>
        <p:nvSpPr>
          <p:cNvPr id="20" name="Rectangle 19"/>
          <p:cNvSpPr/>
          <p:nvPr/>
        </p:nvSpPr>
        <p:spPr>
          <a:xfrm>
            <a:off x="486231" y="926637"/>
            <a:ext cx="7162800" cy="7525137"/>
          </a:xfrm>
          <a:prstGeom prst="rect">
            <a:avLst/>
          </a:prstGeom>
        </p:spPr>
        <p:txBody>
          <a:bodyPr wrap="square">
            <a:spAutoFit/>
          </a:bodyPr>
          <a:lstStyle/>
          <a:p>
            <a:r>
              <a:rPr lang="en-US" sz="2400" i="1" dirty="0" smtClean="0">
                <a:solidFill>
                  <a:schemeClr val="bg1"/>
                </a:solidFill>
                <a:latin typeface="Lexia" panose="00000400000000000000" pitchFamily="2" charset="0"/>
                <a:cs typeface="Segoe UI" panose="020B0502040204020203" pitchFamily="34" charset="0"/>
              </a:rPr>
              <a:t> </a:t>
            </a:r>
            <a:endParaRPr lang="en-US" sz="2400" dirty="0">
              <a:solidFill>
                <a:schemeClr val="bg1"/>
              </a:solidFill>
              <a:latin typeface="Lexia" panose="00000400000000000000" pitchFamily="2" charset="0"/>
              <a:cs typeface="Segoe UI" panose="020B0502040204020203" pitchFamily="34" charset="0"/>
            </a:endParaRPr>
          </a:p>
          <a:p>
            <a:pPr lvl="0">
              <a:spcAft>
                <a:spcPts val="600"/>
              </a:spcAft>
            </a:pPr>
            <a:r>
              <a:rPr lang="en-US" sz="2400" b="1" dirty="0">
                <a:solidFill>
                  <a:srgbClr val="0146AB"/>
                </a:solidFill>
                <a:latin typeface="Lexia" panose="00000400000000000000" pitchFamily="2" charset="0"/>
              </a:rPr>
              <a:t>One: </a:t>
            </a:r>
            <a:r>
              <a:rPr lang="en-US" sz="2400" i="1" dirty="0" smtClean="0">
                <a:solidFill>
                  <a:srgbClr val="0146AB"/>
                </a:solidFill>
                <a:latin typeface="Lexia" panose="00000400000000000000" pitchFamily="2" charset="0"/>
                <a:cs typeface="Segoe UI" panose="020B0502040204020203" pitchFamily="34" charset="0"/>
              </a:rPr>
              <a:t> </a:t>
            </a:r>
            <a:endParaRPr lang="en-US" sz="2400" i="1" dirty="0">
              <a:solidFill>
                <a:srgbClr val="0146AB"/>
              </a:solidFill>
              <a:latin typeface="Lexia" panose="00000400000000000000" pitchFamily="2" charset="0"/>
              <a:cs typeface="Segoe UI" panose="020B0502040204020203" pitchFamily="34" charset="0"/>
            </a:endParaRPr>
          </a:p>
          <a:p>
            <a:r>
              <a:rPr lang="en-US" sz="2400" dirty="0" smtClean="0">
                <a:solidFill>
                  <a:schemeClr val="bg1"/>
                </a:solidFill>
                <a:latin typeface="Lexia" panose="00000400000000000000" pitchFamily="2" charset="0"/>
                <a:cs typeface="Segoe UI" panose="020B0502040204020203" pitchFamily="34" charset="0"/>
              </a:rPr>
              <a:t>We are a blessed community of Christ, called to travel the paths of love, called to follow Jesus:</a:t>
            </a:r>
            <a:endParaRPr lang="en-US" sz="2400" dirty="0">
              <a:solidFill>
                <a:schemeClr val="bg1"/>
              </a:solidFill>
              <a:latin typeface="Lexia" panose="00000400000000000000" pitchFamily="2" charset="0"/>
              <a:cs typeface="Segoe UI" panose="020B0502040204020203" pitchFamily="34" charset="0"/>
            </a:endParaRPr>
          </a:p>
          <a:p>
            <a:endParaRPr lang="en-US" sz="2400" dirty="0" smtClean="0">
              <a:solidFill>
                <a:schemeClr val="bg1"/>
              </a:solidFill>
              <a:latin typeface="Lexia" panose="00000400000000000000" pitchFamily="2" charset="0"/>
              <a:cs typeface="Segoe UI" panose="020B0502040204020203" pitchFamily="34" charset="0"/>
            </a:endParaRPr>
          </a:p>
          <a:p>
            <a:pPr fontAlgn="ctr">
              <a:spcBef>
                <a:spcPts val="600"/>
              </a:spcBef>
              <a:spcAft>
                <a:spcPts val="600"/>
              </a:spcAft>
            </a:pPr>
            <a:r>
              <a:rPr lang="en-US" sz="2400" b="1" dirty="0">
                <a:solidFill>
                  <a:srgbClr val="0146AB"/>
                </a:solidFill>
                <a:latin typeface="Lexia" panose="00000400000000000000" pitchFamily="2" charset="0"/>
              </a:rPr>
              <a:t>Left Side</a:t>
            </a:r>
            <a:r>
              <a:rPr lang="en-US" sz="2400" b="1" dirty="0" smtClean="0">
                <a:solidFill>
                  <a:schemeClr val="bg1"/>
                </a:solidFill>
                <a:latin typeface="Lexia" panose="00000400000000000000" pitchFamily="2" charset="0"/>
              </a:rPr>
              <a:t>:</a:t>
            </a:r>
            <a:r>
              <a:rPr lang="en-US" sz="2400" b="1" dirty="0">
                <a:solidFill>
                  <a:schemeClr val="bg1"/>
                </a:solidFill>
                <a:latin typeface="Lexia" panose="00000400000000000000" pitchFamily="2" charset="0"/>
              </a:rPr>
              <a:t> </a:t>
            </a:r>
            <a:r>
              <a:rPr lang="en-US" sz="2400" b="1" dirty="0" smtClean="0">
                <a:solidFill>
                  <a:schemeClr val="bg1"/>
                </a:solidFill>
                <a:latin typeface="Lexia" panose="00000400000000000000" pitchFamily="2" charset="0"/>
              </a:rPr>
              <a:t> </a:t>
            </a:r>
            <a:r>
              <a:rPr lang="en-US" sz="2400" b="1" dirty="0" smtClean="0">
                <a:solidFill>
                  <a:schemeClr val="bg1"/>
                </a:solidFill>
                <a:latin typeface="Lexia" panose="00000400000000000000" pitchFamily="2" charset="0"/>
                <a:cs typeface="Segoe UI" panose="020B0502040204020203" pitchFamily="34" charset="0"/>
              </a:rPr>
              <a:t>blessed workers for justice</a:t>
            </a:r>
          </a:p>
          <a:p>
            <a:pPr fontAlgn="ctr">
              <a:spcBef>
                <a:spcPts val="600"/>
              </a:spcBef>
              <a:spcAft>
                <a:spcPts val="600"/>
              </a:spcAft>
            </a:pPr>
            <a:r>
              <a:rPr lang="en-US" sz="2400" b="1" dirty="0">
                <a:solidFill>
                  <a:srgbClr val="0146AB"/>
                </a:solidFill>
                <a:latin typeface="Lexia" panose="00000400000000000000" pitchFamily="2" charset="0"/>
              </a:rPr>
              <a:t>Right Side:  </a:t>
            </a:r>
            <a:r>
              <a:rPr lang="en-US" sz="2400" b="1" dirty="0">
                <a:solidFill>
                  <a:schemeClr val="bg1"/>
                </a:solidFill>
                <a:latin typeface="Lexia" panose="00000400000000000000" pitchFamily="2" charset="0"/>
                <a:cs typeface="Segoe UI" panose="020B0502040204020203" pitchFamily="34" charset="0"/>
              </a:rPr>
              <a:t>blessed </a:t>
            </a:r>
            <a:r>
              <a:rPr lang="en-US" sz="2400" b="1" dirty="0" smtClean="0">
                <a:solidFill>
                  <a:schemeClr val="bg1"/>
                </a:solidFill>
                <a:latin typeface="Lexia" panose="00000400000000000000" pitchFamily="2" charset="0"/>
                <a:cs typeface="Segoe UI" panose="020B0502040204020203" pitchFamily="34" charset="0"/>
              </a:rPr>
              <a:t>lamenters of oppression</a:t>
            </a:r>
            <a:endParaRPr lang="en-US" sz="2400" b="1" dirty="0">
              <a:solidFill>
                <a:schemeClr val="bg1"/>
              </a:solidFill>
              <a:latin typeface="Lexia" panose="00000400000000000000" pitchFamily="2" charset="0"/>
              <a:cs typeface="Segoe UI" panose="020B0502040204020203" pitchFamily="34" charset="0"/>
            </a:endParaRPr>
          </a:p>
          <a:p>
            <a:pPr fontAlgn="ctr">
              <a:spcBef>
                <a:spcPts val="600"/>
              </a:spcBef>
              <a:spcAft>
                <a:spcPts val="600"/>
              </a:spcAft>
            </a:pPr>
            <a:r>
              <a:rPr lang="en-US" sz="2400" b="1" dirty="0">
                <a:solidFill>
                  <a:srgbClr val="0146AB"/>
                </a:solidFill>
                <a:latin typeface="Lexia" panose="00000400000000000000" pitchFamily="2" charset="0"/>
              </a:rPr>
              <a:t>Left Side:  </a:t>
            </a:r>
            <a:r>
              <a:rPr lang="en-US" sz="2400" b="1" dirty="0" smtClean="0">
                <a:solidFill>
                  <a:schemeClr val="bg1"/>
                </a:solidFill>
                <a:latin typeface="Lexia" panose="00000400000000000000" pitchFamily="2" charset="0"/>
                <a:cs typeface="Segoe UI" panose="020B0502040204020203" pitchFamily="34" charset="0"/>
              </a:rPr>
              <a:t>blessed </a:t>
            </a:r>
            <a:r>
              <a:rPr lang="en-US" sz="2400" b="1" dirty="0" err="1" smtClean="0">
                <a:solidFill>
                  <a:schemeClr val="bg1"/>
                </a:solidFill>
                <a:latin typeface="Lexia" panose="00000400000000000000" pitchFamily="2" charset="0"/>
                <a:cs typeface="Segoe UI" panose="020B0502040204020203" pitchFamily="34" charset="0"/>
              </a:rPr>
              <a:t>thirsters</a:t>
            </a:r>
            <a:r>
              <a:rPr lang="en-US" sz="2400" b="1" dirty="0" smtClean="0">
                <a:solidFill>
                  <a:schemeClr val="bg1"/>
                </a:solidFill>
                <a:latin typeface="Lexia" panose="00000400000000000000" pitchFamily="2" charset="0"/>
                <a:cs typeface="Segoe UI" panose="020B0502040204020203" pitchFamily="34" charset="0"/>
              </a:rPr>
              <a:t> for what is right</a:t>
            </a:r>
            <a:endParaRPr lang="en-US" sz="2400" b="1" dirty="0">
              <a:solidFill>
                <a:schemeClr val="bg1"/>
              </a:solidFill>
              <a:latin typeface="Lexia" panose="00000400000000000000" pitchFamily="2" charset="0"/>
              <a:cs typeface="Segoe UI" panose="020B0502040204020203" pitchFamily="34" charset="0"/>
            </a:endParaRPr>
          </a:p>
          <a:p>
            <a:pPr fontAlgn="ctr">
              <a:spcBef>
                <a:spcPts val="600"/>
              </a:spcBef>
              <a:spcAft>
                <a:spcPts val="600"/>
              </a:spcAft>
            </a:pPr>
            <a:r>
              <a:rPr lang="en-US" sz="2400" b="1" dirty="0">
                <a:solidFill>
                  <a:srgbClr val="0146AB"/>
                </a:solidFill>
                <a:latin typeface="Lexia" panose="00000400000000000000" pitchFamily="2" charset="0"/>
              </a:rPr>
              <a:t>Right Side:  </a:t>
            </a:r>
            <a:r>
              <a:rPr lang="en-US" sz="2400" b="1" dirty="0" smtClean="0">
                <a:solidFill>
                  <a:schemeClr val="bg1"/>
                </a:solidFill>
                <a:latin typeface="Lexia" panose="00000400000000000000" pitchFamily="2" charset="0"/>
                <a:cs typeface="Segoe UI" panose="020B0502040204020203" pitchFamily="34" charset="0"/>
              </a:rPr>
              <a:t>blessed strivers for peace</a:t>
            </a:r>
          </a:p>
          <a:p>
            <a:pPr fontAlgn="ctr">
              <a:spcBef>
                <a:spcPts val="600"/>
              </a:spcBef>
              <a:spcAft>
                <a:spcPts val="600"/>
              </a:spcAft>
            </a:pPr>
            <a:r>
              <a:rPr lang="en-US" sz="2400" b="1" dirty="0">
                <a:solidFill>
                  <a:srgbClr val="0146AB"/>
                </a:solidFill>
                <a:latin typeface="Lexia" panose="00000400000000000000" pitchFamily="2" charset="0"/>
              </a:rPr>
              <a:t>Left Side:  </a:t>
            </a:r>
            <a:r>
              <a:rPr lang="en-US" sz="2400" b="1" dirty="0" smtClean="0">
                <a:solidFill>
                  <a:schemeClr val="bg1"/>
                </a:solidFill>
                <a:latin typeface="Lexia" panose="00000400000000000000" pitchFamily="2" charset="0"/>
                <a:cs typeface="Segoe UI" panose="020B0502040204020203" pitchFamily="34" charset="0"/>
              </a:rPr>
              <a:t>blessed voices of compassion</a:t>
            </a:r>
            <a:endParaRPr lang="en-US" sz="2400" b="1" dirty="0">
              <a:solidFill>
                <a:schemeClr val="bg1"/>
              </a:solidFill>
              <a:latin typeface="Lexia" panose="00000400000000000000" pitchFamily="2" charset="0"/>
              <a:cs typeface="Segoe UI" panose="020B0502040204020203" pitchFamily="34" charset="0"/>
            </a:endParaRPr>
          </a:p>
          <a:p>
            <a:pPr fontAlgn="ctr">
              <a:spcBef>
                <a:spcPts val="600"/>
              </a:spcBef>
              <a:spcAft>
                <a:spcPts val="600"/>
              </a:spcAft>
            </a:pPr>
            <a:r>
              <a:rPr lang="en-US" sz="2400" b="1" dirty="0">
                <a:solidFill>
                  <a:srgbClr val="0146AB"/>
                </a:solidFill>
                <a:latin typeface="Lexia" panose="00000400000000000000" pitchFamily="2" charset="0"/>
              </a:rPr>
              <a:t>Right Side:  </a:t>
            </a:r>
            <a:r>
              <a:rPr lang="en-US" sz="2400" b="1" dirty="0">
                <a:solidFill>
                  <a:schemeClr val="bg1"/>
                </a:solidFill>
                <a:latin typeface="Lexia" panose="00000400000000000000" pitchFamily="2" charset="0"/>
                <a:cs typeface="Segoe UI" panose="020B0502040204020203" pitchFamily="34" charset="0"/>
              </a:rPr>
              <a:t>blessed </a:t>
            </a:r>
            <a:r>
              <a:rPr lang="en-US" sz="2400" b="1" dirty="0" smtClean="0">
                <a:solidFill>
                  <a:schemeClr val="bg1"/>
                </a:solidFill>
                <a:latin typeface="Lexia" panose="00000400000000000000" pitchFamily="2" charset="0"/>
                <a:cs typeface="Segoe UI" panose="020B0502040204020203" pitchFamily="34" charset="0"/>
              </a:rPr>
              <a:t>hearts devoted to God</a:t>
            </a:r>
            <a:endParaRPr lang="en-US" sz="2400" b="1" dirty="0">
              <a:solidFill>
                <a:schemeClr val="bg1"/>
              </a:solidFill>
              <a:latin typeface="Lexia" panose="00000400000000000000" pitchFamily="2" charset="0"/>
              <a:cs typeface="Segoe UI" panose="020B0502040204020203" pitchFamily="34" charset="0"/>
            </a:endParaRPr>
          </a:p>
          <a:p>
            <a:pPr fontAlgn="ctr">
              <a:spcAft>
                <a:spcPts val="600"/>
              </a:spcAft>
            </a:pPr>
            <a:endParaRPr lang="en-US" sz="2400" b="1" dirty="0">
              <a:latin typeface="Segoe UI" panose="020B0502040204020203" pitchFamily="34" charset="0"/>
              <a:cs typeface="Segoe UI" panose="020B0502040204020203" pitchFamily="34" charset="0"/>
            </a:endParaRPr>
          </a:p>
          <a:p>
            <a:pPr fontAlgn="ctr">
              <a:spcAft>
                <a:spcPts val="600"/>
              </a:spcAft>
            </a:pPr>
            <a:endParaRPr lang="en-US" sz="2400" b="1" dirty="0" smtClean="0">
              <a:latin typeface="Segoe UI" panose="020B0502040204020203" pitchFamily="34" charset="0"/>
              <a:cs typeface="Segoe UI" panose="020B0502040204020203" pitchFamily="34" charset="0"/>
            </a:endParaRPr>
          </a:p>
          <a:p>
            <a:pPr fontAlgn="ctr"/>
            <a:endParaRPr lang="en-US" sz="2400" b="1" dirty="0">
              <a:latin typeface="Segoe UI" panose="020B0502040204020203" pitchFamily="34" charset="0"/>
              <a:cs typeface="Segoe UI" panose="020B0502040204020203" pitchFamily="34" charset="0"/>
            </a:endParaRPr>
          </a:p>
          <a:p>
            <a:pPr fontAlgn="ctr"/>
            <a:r>
              <a:rPr lang="en-US" sz="2400" i="1" dirty="0" smtClean="0">
                <a:solidFill>
                  <a:schemeClr val="bg2">
                    <a:lumMod val="50000"/>
                  </a:schemeClr>
                </a:solidFill>
                <a:latin typeface="Segoe UI" panose="020B0502040204020203" pitchFamily="34" charset="0"/>
                <a:cs typeface="Segoe UI" panose="020B0502040204020203" pitchFamily="34" charset="0"/>
              </a:rPr>
              <a:t> </a:t>
            </a:r>
            <a:endParaRPr lang="en-US" sz="2400" i="1" dirty="0">
              <a:solidFill>
                <a:schemeClr val="bg2">
                  <a:lumMod val="50000"/>
                </a:schemeClr>
              </a:solidFill>
              <a:latin typeface="Segoe UI" panose="020B0502040204020203" pitchFamily="34" charset="0"/>
              <a:cs typeface="Segoe UI" panose="020B0502040204020203" pitchFamily="34" charset="0"/>
            </a:endParaRPr>
          </a:p>
          <a:p>
            <a:pPr fontAlgn="ctr"/>
            <a:endParaRPr lang="en-US" sz="2400" b="1"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39592">
            <a:off x="7093760" y="5351381"/>
            <a:ext cx="1519997" cy="1139998"/>
          </a:xfrm>
          <a:prstGeom prst="rect">
            <a:avLst/>
          </a:prstGeom>
        </p:spPr>
      </p:pic>
    </p:spTree>
    <p:extLst>
      <p:ext uri="{BB962C8B-B14F-4D97-AF65-F5344CB8AC3E}">
        <p14:creationId xmlns:p14="http://schemas.microsoft.com/office/powerpoint/2010/main" val="317069252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Rectangle 19"/>
          <p:cNvSpPr/>
          <p:nvPr/>
        </p:nvSpPr>
        <p:spPr>
          <a:xfrm>
            <a:off x="486231" y="140024"/>
            <a:ext cx="7162800" cy="7725192"/>
          </a:xfrm>
          <a:prstGeom prst="rect">
            <a:avLst/>
          </a:prstGeom>
        </p:spPr>
        <p:txBody>
          <a:bodyPr wrap="square">
            <a:spAutoFit/>
          </a:bodyPr>
          <a:lstStyle/>
          <a:p>
            <a:r>
              <a:rPr lang="en-US" sz="2400" i="1" dirty="0" smtClean="0">
                <a:solidFill>
                  <a:srgbClr val="0146AB"/>
                </a:solidFill>
                <a:latin typeface="Lexia" panose="00000400000000000000" pitchFamily="2" charset="0"/>
                <a:cs typeface="Segoe UI" panose="020B0502040204020203" pitchFamily="34" charset="0"/>
              </a:rPr>
              <a:t> </a:t>
            </a:r>
            <a:endParaRPr lang="en-US" sz="2400" dirty="0">
              <a:solidFill>
                <a:srgbClr val="0146AB"/>
              </a:solidFill>
              <a:latin typeface="Lexia" panose="00000400000000000000" pitchFamily="2" charset="0"/>
              <a:cs typeface="Segoe UI" panose="020B0502040204020203" pitchFamily="34" charset="0"/>
            </a:endParaRPr>
          </a:p>
          <a:p>
            <a:pPr lvl="0">
              <a:spcAft>
                <a:spcPts val="600"/>
              </a:spcAft>
            </a:pPr>
            <a:r>
              <a:rPr lang="en-US" sz="2400" b="1" dirty="0">
                <a:solidFill>
                  <a:srgbClr val="0146AB"/>
                </a:solidFill>
                <a:latin typeface="Lexia" panose="00000400000000000000" pitchFamily="2" charset="0"/>
              </a:rPr>
              <a:t>One: </a:t>
            </a:r>
            <a:r>
              <a:rPr lang="en-US" sz="2400" i="1" dirty="0" smtClean="0">
                <a:solidFill>
                  <a:srgbClr val="0146AB"/>
                </a:solidFill>
                <a:latin typeface="Lexia" panose="00000400000000000000" pitchFamily="2" charset="0"/>
                <a:cs typeface="Segoe UI" panose="020B0502040204020203" pitchFamily="34" charset="0"/>
              </a:rPr>
              <a:t> </a:t>
            </a:r>
            <a:endParaRPr lang="en-US" sz="2400" i="1" dirty="0">
              <a:solidFill>
                <a:srgbClr val="0146AB"/>
              </a:solidFill>
              <a:latin typeface="Lexia" panose="00000400000000000000" pitchFamily="2" charset="0"/>
              <a:cs typeface="Segoe UI" panose="020B0502040204020203" pitchFamily="34" charset="0"/>
            </a:endParaRPr>
          </a:p>
          <a:p>
            <a:r>
              <a:rPr lang="en-US" sz="2400" dirty="0" smtClean="0">
                <a:solidFill>
                  <a:schemeClr val="bg1"/>
                </a:solidFill>
                <a:latin typeface="Lexia" panose="00000400000000000000" pitchFamily="2" charset="0"/>
                <a:cs typeface="Segoe UI" panose="020B0502040204020203" pitchFamily="34" charset="0"/>
              </a:rPr>
              <a:t>We are a blessed community of Christ, called to lives of service, called to be a blessing:</a:t>
            </a:r>
            <a:endParaRPr lang="en-US" sz="2400" dirty="0">
              <a:solidFill>
                <a:schemeClr val="bg1"/>
              </a:solidFill>
              <a:latin typeface="Lexia" panose="00000400000000000000" pitchFamily="2" charset="0"/>
              <a:cs typeface="Segoe UI" panose="020B0502040204020203" pitchFamily="34" charset="0"/>
            </a:endParaRPr>
          </a:p>
          <a:p>
            <a:endParaRPr lang="en-US" sz="2400" dirty="0" smtClean="0">
              <a:solidFill>
                <a:srgbClr val="0146AB"/>
              </a:solidFill>
              <a:latin typeface="Lexia" panose="00000400000000000000" pitchFamily="2" charset="0"/>
              <a:cs typeface="Segoe UI" panose="020B0502040204020203" pitchFamily="34" charset="0"/>
            </a:endParaRPr>
          </a:p>
          <a:p>
            <a:pPr fontAlgn="ctr">
              <a:spcAft>
                <a:spcPts val="600"/>
              </a:spcAft>
            </a:pPr>
            <a:r>
              <a:rPr lang="en-US" sz="2400" b="1" dirty="0" smtClean="0">
                <a:solidFill>
                  <a:srgbClr val="0146AB"/>
                </a:solidFill>
                <a:latin typeface="Lexia" panose="00000400000000000000" pitchFamily="2" charset="0"/>
              </a:rPr>
              <a:t>Left Side:</a:t>
            </a:r>
            <a:r>
              <a:rPr lang="en-US" sz="2400" b="1" dirty="0">
                <a:solidFill>
                  <a:srgbClr val="0146AB"/>
                </a:solidFill>
                <a:latin typeface="Lexia" panose="00000400000000000000" pitchFamily="2" charset="0"/>
              </a:rPr>
              <a:t> </a:t>
            </a:r>
            <a:r>
              <a:rPr lang="en-US" sz="2400" b="1" dirty="0" smtClean="0">
                <a:solidFill>
                  <a:srgbClr val="0146AB"/>
                </a:solidFill>
                <a:latin typeface="Lexia" panose="00000400000000000000" pitchFamily="2" charset="0"/>
              </a:rPr>
              <a:t> </a:t>
            </a:r>
            <a:r>
              <a:rPr lang="en-US" sz="2400" b="1" dirty="0">
                <a:solidFill>
                  <a:schemeClr val="bg1"/>
                </a:solidFill>
                <a:latin typeface="Lexia" panose="00000400000000000000" pitchFamily="2" charset="0"/>
                <a:cs typeface="Segoe UI" panose="020B0502040204020203" pitchFamily="34" charset="0"/>
              </a:rPr>
              <a:t>a blessing of comfort</a:t>
            </a:r>
          </a:p>
          <a:p>
            <a:pPr fontAlgn="ctr">
              <a:spcAft>
                <a:spcPts val="600"/>
              </a:spcAft>
            </a:pPr>
            <a:r>
              <a:rPr lang="en-US" sz="2400" b="1" dirty="0" smtClean="0">
                <a:solidFill>
                  <a:srgbClr val="0146AB"/>
                </a:solidFill>
                <a:latin typeface="Lexia" panose="00000400000000000000" pitchFamily="2" charset="0"/>
              </a:rPr>
              <a:t>Right </a:t>
            </a:r>
            <a:r>
              <a:rPr lang="en-US" sz="2400" b="1" dirty="0">
                <a:solidFill>
                  <a:srgbClr val="0146AB"/>
                </a:solidFill>
                <a:latin typeface="Lexia" panose="00000400000000000000" pitchFamily="2" charset="0"/>
              </a:rPr>
              <a:t>Side</a:t>
            </a:r>
            <a:r>
              <a:rPr lang="en-US" sz="2400" b="1" dirty="0">
                <a:solidFill>
                  <a:schemeClr val="bg1"/>
                </a:solidFill>
                <a:latin typeface="Lexia" panose="00000400000000000000" pitchFamily="2" charset="0"/>
                <a:cs typeface="Segoe UI" panose="020B0502040204020203" pitchFamily="34" charset="0"/>
              </a:rPr>
              <a:t>:  a blessing of </a:t>
            </a:r>
            <a:r>
              <a:rPr lang="en-US" sz="2400" b="1" dirty="0" smtClean="0">
                <a:solidFill>
                  <a:schemeClr val="bg1"/>
                </a:solidFill>
                <a:latin typeface="Lexia" panose="00000400000000000000" pitchFamily="2" charset="0"/>
                <a:cs typeface="Segoe UI" panose="020B0502040204020203" pitchFamily="34" charset="0"/>
              </a:rPr>
              <a:t>mercy</a:t>
            </a:r>
          </a:p>
          <a:p>
            <a:pPr fontAlgn="ctr">
              <a:spcAft>
                <a:spcPts val="600"/>
              </a:spcAft>
            </a:pPr>
            <a:endParaRPr lang="en-US" sz="900" b="1" dirty="0">
              <a:solidFill>
                <a:schemeClr val="bg1"/>
              </a:solidFill>
              <a:latin typeface="Lexia" panose="00000400000000000000" pitchFamily="2" charset="0"/>
              <a:cs typeface="Segoe UI" panose="020B0502040204020203" pitchFamily="34" charset="0"/>
            </a:endParaRPr>
          </a:p>
          <a:p>
            <a:pPr fontAlgn="ctr">
              <a:spcAft>
                <a:spcPts val="600"/>
              </a:spcAft>
            </a:pPr>
            <a:r>
              <a:rPr lang="en-US" sz="2400" b="1" dirty="0">
                <a:solidFill>
                  <a:srgbClr val="0146AB"/>
                </a:solidFill>
                <a:latin typeface="Lexia" panose="00000400000000000000" pitchFamily="2" charset="0"/>
              </a:rPr>
              <a:t>Left Side:  </a:t>
            </a:r>
            <a:r>
              <a:rPr lang="en-US" sz="2400" b="1" dirty="0">
                <a:solidFill>
                  <a:schemeClr val="bg1"/>
                </a:solidFill>
                <a:latin typeface="Lexia" panose="00000400000000000000" pitchFamily="2" charset="0"/>
                <a:cs typeface="Segoe UI" panose="020B0502040204020203" pitchFamily="34" charset="0"/>
              </a:rPr>
              <a:t>a blessing of courage</a:t>
            </a:r>
          </a:p>
          <a:p>
            <a:pPr fontAlgn="ctr">
              <a:spcAft>
                <a:spcPts val="600"/>
              </a:spcAft>
            </a:pPr>
            <a:r>
              <a:rPr lang="en-US" sz="2400" b="1" dirty="0">
                <a:solidFill>
                  <a:srgbClr val="0146AB"/>
                </a:solidFill>
                <a:latin typeface="Lexia" panose="00000400000000000000" pitchFamily="2" charset="0"/>
              </a:rPr>
              <a:t>Right Side:  </a:t>
            </a:r>
            <a:r>
              <a:rPr lang="en-US" sz="2400" b="1" dirty="0">
                <a:solidFill>
                  <a:schemeClr val="bg1"/>
                </a:solidFill>
                <a:latin typeface="Lexia" panose="00000400000000000000" pitchFamily="2" charset="0"/>
                <a:cs typeface="Segoe UI" panose="020B0502040204020203" pitchFamily="34" charset="0"/>
              </a:rPr>
              <a:t>a blessing of </a:t>
            </a:r>
            <a:r>
              <a:rPr lang="en-US" sz="2400" b="1" dirty="0" smtClean="0">
                <a:solidFill>
                  <a:schemeClr val="bg1"/>
                </a:solidFill>
                <a:latin typeface="Lexia" panose="00000400000000000000" pitchFamily="2" charset="0"/>
                <a:cs typeface="Segoe UI" panose="020B0502040204020203" pitchFamily="34" charset="0"/>
              </a:rPr>
              <a:t>hope</a:t>
            </a:r>
          </a:p>
          <a:p>
            <a:pPr fontAlgn="ctr">
              <a:spcAft>
                <a:spcPts val="600"/>
              </a:spcAft>
            </a:pPr>
            <a:endParaRPr lang="en-US" sz="800" b="1" dirty="0">
              <a:solidFill>
                <a:schemeClr val="bg1"/>
              </a:solidFill>
              <a:latin typeface="Lexia" panose="00000400000000000000" pitchFamily="2" charset="0"/>
              <a:cs typeface="Segoe UI" panose="020B0502040204020203" pitchFamily="34" charset="0"/>
            </a:endParaRPr>
          </a:p>
          <a:p>
            <a:pPr fontAlgn="ctr">
              <a:spcAft>
                <a:spcPts val="600"/>
              </a:spcAft>
            </a:pPr>
            <a:r>
              <a:rPr lang="en-US" sz="2400" b="1" dirty="0">
                <a:solidFill>
                  <a:srgbClr val="0146AB"/>
                </a:solidFill>
                <a:latin typeface="Lexia" panose="00000400000000000000" pitchFamily="2" charset="0"/>
              </a:rPr>
              <a:t>Left Side:  </a:t>
            </a:r>
            <a:r>
              <a:rPr lang="en-US" sz="2400" b="1" dirty="0">
                <a:solidFill>
                  <a:schemeClr val="bg1"/>
                </a:solidFill>
                <a:latin typeface="Lexia" panose="00000400000000000000" pitchFamily="2" charset="0"/>
                <a:cs typeface="Segoe UI" panose="020B0502040204020203" pitchFamily="34" charset="0"/>
              </a:rPr>
              <a:t>a blessing of liberation</a:t>
            </a:r>
          </a:p>
          <a:p>
            <a:pPr fontAlgn="ctr">
              <a:spcAft>
                <a:spcPts val="600"/>
              </a:spcAft>
            </a:pPr>
            <a:r>
              <a:rPr lang="en-US" sz="2400" b="1" dirty="0">
                <a:solidFill>
                  <a:srgbClr val="0146AB"/>
                </a:solidFill>
                <a:latin typeface="Lexia" panose="00000400000000000000" pitchFamily="2" charset="0"/>
              </a:rPr>
              <a:t>Right Side:  </a:t>
            </a:r>
            <a:r>
              <a:rPr lang="en-US" sz="2400" b="1" dirty="0">
                <a:solidFill>
                  <a:schemeClr val="bg1"/>
                </a:solidFill>
                <a:latin typeface="Lexia" panose="00000400000000000000" pitchFamily="2" charset="0"/>
                <a:cs typeface="Segoe UI" panose="020B0502040204020203" pitchFamily="34" charset="0"/>
              </a:rPr>
              <a:t>a blessing of wisdom</a:t>
            </a:r>
          </a:p>
          <a:p>
            <a:pPr fontAlgn="ctr">
              <a:spcAft>
                <a:spcPts val="600"/>
              </a:spcAft>
            </a:pPr>
            <a:endParaRPr lang="en-US" sz="2400" b="1" dirty="0">
              <a:latin typeface="Segoe UI" panose="020B0502040204020203" pitchFamily="34" charset="0"/>
              <a:cs typeface="Segoe UI" panose="020B0502040204020203" pitchFamily="34" charset="0"/>
            </a:endParaRPr>
          </a:p>
          <a:p>
            <a:pPr fontAlgn="ctr">
              <a:spcAft>
                <a:spcPts val="600"/>
              </a:spcAft>
            </a:pPr>
            <a:endParaRPr lang="en-US" sz="2400" b="1" dirty="0" smtClean="0">
              <a:latin typeface="Segoe UI" panose="020B0502040204020203" pitchFamily="34" charset="0"/>
              <a:cs typeface="Segoe UI" panose="020B0502040204020203" pitchFamily="34" charset="0"/>
            </a:endParaRPr>
          </a:p>
          <a:p>
            <a:pPr fontAlgn="ctr"/>
            <a:endParaRPr lang="en-US" sz="2400" b="1" dirty="0">
              <a:latin typeface="Segoe UI" panose="020B0502040204020203" pitchFamily="34" charset="0"/>
              <a:cs typeface="Segoe UI" panose="020B0502040204020203" pitchFamily="34" charset="0"/>
            </a:endParaRPr>
          </a:p>
          <a:p>
            <a:pPr fontAlgn="ctr"/>
            <a:r>
              <a:rPr lang="en-US" sz="2400" i="1" dirty="0" smtClean="0">
                <a:solidFill>
                  <a:schemeClr val="bg2">
                    <a:lumMod val="50000"/>
                  </a:schemeClr>
                </a:solidFill>
                <a:latin typeface="Segoe UI" panose="020B0502040204020203" pitchFamily="34" charset="0"/>
                <a:cs typeface="Segoe UI" panose="020B0502040204020203" pitchFamily="34" charset="0"/>
              </a:rPr>
              <a:t> </a:t>
            </a:r>
            <a:endParaRPr lang="en-US" sz="2400" i="1" dirty="0">
              <a:solidFill>
                <a:schemeClr val="bg2">
                  <a:lumMod val="50000"/>
                </a:schemeClr>
              </a:solidFill>
              <a:latin typeface="Segoe UI" panose="020B0502040204020203" pitchFamily="34" charset="0"/>
              <a:cs typeface="Segoe UI" panose="020B0502040204020203" pitchFamily="34" charset="0"/>
            </a:endParaRPr>
          </a:p>
          <a:p>
            <a:pPr fontAlgn="ctr"/>
            <a:endParaRPr lang="en-US" sz="2400" b="1"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7240">
            <a:off x="5362352" y="3654441"/>
            <a:ext cx="2564067" cy="31807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72086" y="5317369"/>
            <a:ext cx="1890204" cy="1365724"/>
          </a:xfrm>
          <a:prstGeom prst="rect">
            <a:avLst/>
          </a:prstGeom>
        </p:spPr>
      </p:pic>
    </p:spTree>
    <p:extLst>
      <p:ext uri="{BB962C8B-B14F-4D97-AF65-F5344CB8AC3E}">
        <p14:creationId xmlns:p14="http://schemas.microsoft.com/office/powerpoint/2010/main" val="49942038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1714" y="489858"/>
            <a:ext cx="8534400" cy="5486400"/>
          </a:xfrm>
        </p:spPr>
        <p:txBody>
          <a:bodyPr>
            <a:noAutofit/>
          </a:bodyPr>
          <a:lstStyle/>
          <a:p>
            <a:pPr marL="0" lvl="0" indent="0" fontAlgn="ctr">
              <a:spcBef>
                <a:spcPts val="0"/>
              </a:spcBef>
              <a:spcAft>
                <a:spcPts val="600"/>
              </a:spcAft>
              <a:buNone/>
            </a:pPr>
            <a:r>
              <a:rPr lang="en-US" sz="2400" b="1" dirty="0">
                <a:solidFill>
                  <a:srgbClr val="013A8D"/>
                </a:solidFill>
                <a:latin typeface="Lexia" panose="00000400000000000000" pitchFamily="2" charset="0"/>
                <a:cs typeface="+mn-cs"/>
              </a:rPr>
              <a:t>One: </a:t>
            </a:r>
            <a:r>
              <a:rPr lang="en-US" sz="2400" b="1" dirty="0">
                <a:solidFill>
                  <a:schemeClr val="bg1"/>
                </a:solidFill>
                <a:latin typeface="Lexia" panose="00000400000000000000" pitchFamily="2" charset="0"/>
                <a:cs typeface="+mn-cs"/>
              </a:rPr>
              <a:t>	</a:t>
            </a:r>
          </a:p>
          <a:p>
            <a:pPr marL="0" lvl="0" indent="0" fontAlgn="ctr">
              <a:spcBef>
                <a:spcPts val="0"/>
              </a:spcBef>
              <a:spcAft>
                <a:spcPts val="600"/>
              </a:spcAft>
              <a:buNone/>
            </a:pPr>
            <a:r>
              <a:rPr lang="en-US" sz="2400" b="1" dirty="0">
                <a:solidFill>
                  <a:schemeClr val="bg1"/>
                </a:solidFill>
                <a:latin typeface="Lexia" panose="00000400000000000000" pitchFamily="2" charset="0"/>
                <a:cs typeface="+mn-cs"/>
              </a:rPr>
              <a:t>We are a blessed community of Christ,</a:t>
            </a:r>
          </a:p>
          <a:p>
            <a:pPr marL="0" lvl="0" indent="0" fontAlgn="ctr">
              <a:spcBef>
                <a:spcPts val="0"/>
              </a:spcBef>
              <a:spcAft>
                <a:spcPts val="600"/>
              </a:spcAft>
              <a:buNone/>
            </a:pPr>
            <a:r>
              <a:rPr lang="en-US" sz="2400" b="1" dirty="0">
                <a:solidFill>
                  <a:schemeClr val="bg1"/>
                </a:solidFill>
                <a:latin typeface="Lexia" panose="00000400000000000000" pitchFamily="2" charset="0"/>
                <a:cs typeface="+mn-cs"/>
              </a:rPr>
              <a:t>Called to journey together, called to worship God:</a:t>
            </a:r>
          </a:p>
          <a:p>
            <a:pPr marL="0" lvl="0" indent="0" fontAlgn="ctr">
              <a:spcBef>
                <a:spcPts val="0"/>
              </a:spcBef>
              <a:spcAft>
                <a:spcPts val="600"/>
              </a:spcAft>
              <a:buNone/>
            </a:pPr>
            <a:endParaRPr lang="en-US" sz="1200" b="1" dirty="0">
              <a:solidFill>
                <a:schemeClr val="bg1"/>
              </a:solidFill>
              <a:latin typeface="Lexia" panose="00000400000000000000" pitchFamily="2" charset="0"/>
              <a:cs typeface="+mn-cs"/>
            </a:endParaRPr>
          </a:p>
          <a:p>
            <a:pPr marL="0" lvl="0" indent="0" fontAlgn="ctr">
              <a:spcBef>
                <a:spcPts val="0"/>
              </a:spcBef>
              <a:spcAft>
                <a:spcPts val="600"/>
              </a:spcAft>
              <a:buNone/>
            </a:pPr>
            <a:r>
              <a:rPr lang="en-US" b="1" dirty="0">
                <a:solidFill>
                  <a:srgbClr val="013A8D"/>
                </a:solidFill>
                <a:latin typeface="Lexia" panose="00000400000000000000" pitchFamily="2" charset="0"/>
                <a:cs typeface="+mn-cs"/>
              </a:rPr>
              <a:t>Left Side:	</a:t>
            </a:r>
          </a:p>
          <a:p>
            <a:pPr marL="0" lvl="0" indent="0" fontAlgn="ctr">
              <a:spcBef>
                <a:spcPts val="0"/>
              </a:spcBef>
              <a:spcAft>
                <a:spcPts val="600"/>
              </a:spcAft>
              <a:buNone/>
            </a:pPr>
            <a:r>
              <a:rPr lang="en-US" sz="2400" b="1" dirty="0">
                <a:solidFill>
                  <a:schemeClr val="bg1"/>
                </a:solidFill>
                <a:latin typeface="Lexia" panose="00000400000000000000" pitchFamily="2" charset="0"/>
                <a:cs typeface="+mn-cs"/>
              </a:rPr>
              <a:t>We are a blessed community of Christ,</a:t>
            </a:r>
          </a:p>
          <a:p>
            <a:pPr marL="0" lvl="0" indent="0" fontAlgn="ctr">
              <a:spcBef>
                <a:spcPts val="0"/>
              </a:spcBef>
              <a:spcAft>
                <a:spcPts val="600"/>
              </a:spcAft>
              <a:buNone/>
            </a:pPr>
            <a:r>
              <a:rPr lang="en-US" sz="2400" b="1" dirty="0">
                <a:solidFill>
                  <a:schemeClr val="bg1"/>
                </a:solidFill>
                <a:latin typeface="Lexia" panose="00000400000000000000" pitchFamily="2" charset="0"/>
                <a:cs typeface="+mn-cs"/>
              </a:rPr>
              <a:t>Called to journey together, called to worship God:</a:t>
            </a:r>
          </a:p>
          <a:p>
            <a:pPr marL="0" lvl="0" indent="0" fontAlgn="ctr">
              <a:spcBef>
                <a:spcPts val="0"/>
              </a:spcBef>
              <a:spcAft>
                <a:spcPts val="600"/>
              </a:spcAft>
              <a:buNone/>
            </a:pPr>
            <a:endParaRPr lang="en-US" sz="1400" b="1" dirty="0">
              <a:solidFill>
                <a:schemeClr val="bg1"/>
              </a:solidFill>
              <a:latin typeface="Lexia" panose="00000400000000000000" pitchFamily="2" charset="0"/>
              <a:cs typeface="+mn-cs"/>
            </a:endParaRPr>
          </a:p>
          <a:p>
            <a:pPr marL="0" indent="0" fontAlgn="ctr">
              <a:spcBef>
                <a:spcPts val="0"/>
              </a:spcBef>
              <a:spcAft>
                <a:spcPts val="600"/>
              </a:spcAft>
              <a:buNone/>
            </a:pPr>
            <a:r>
              <a:rPr lang="en-US" b="1" dirty="0">
                <a:solidFill>
                  <a:srgbClr val="013A8D"/>
                </a:solidFill>
                <a:latin typeface="Lexia" panose="00000400000000000000" pitchFamily="2" charset="0"/>
                <a:cs typeface="+mn-cs"/>
              </a:rPr>
              <a:t>Right Side:	</a:t>
            </a:r>
          </a:p>
          <a:p>
            <a:pPr marL="0" indent="0" fontAlgn="ctr">
              <a:spcBef>
                <a:spcPts val="0"/>
              </a:spcBef>
              <a:spcAft>
                <a:spcPts val="600"/>
              </a:spcAft>
              <a:buNone/>
            </a:pPr>
            <a:r>
              <a:rPr lang="en-US" sz="2400" b="1" dirty="0">
                <a:solidFill>
                  <a:schemeClr val="bg1"/>
                </a:solidFill>
                <a:latin typeface="Lexia" panose="00000400000000000000" pitchFamily="2" charset="0"/>
                <a:cs typeface="+mn-cs"/>
              </a:rPr>
              <a:t>With grateful spirits, we give thanks</a:t>
            </a:r>
          </a:p>
          <a:p>
            <a:pPr marL="0" indent="0" fontAlgn="ctr">
              <a:spcBef>
                <a:spcPts val="0"/>
              </a:spcBef>
              <a:spcAft>
                <a:spcPts val="600"/>
              </a:spcAft>
              <a:buNone/>
            </a:pPr>
            <a:r>
              <a:rPr lang="en-US" sz="2400" b="1" dirty="0">
                <a:solidFill>
                  <a:schemeClr val="bg1"/>
                </a:solidFill>
                <a:latin typeface="Lexia" panose="00000400000000000000" pitchFamily="2" charset="0"/>
                <a:cs typeface="+mn-cs"/>
              </a:rPr>
              <a:t>For God’s hope-filled future revealed among us.:</a:t>
            </a:r>
          </a:p>
          <a:p>
            <a:pPr marL="0" lvl="0" indent="0" fontAlgn="ctr">
              <a:spcBef>
                <a:spcPts val="0"/>
              </a:spcBef>
              <a:spcAft>
                <a:spcPts val="600"/>
              </a:spcAft>
              <a:buNone/>
            </a:pPr>
            <a:endParaRPr lang="en-US" sz="1600" b="1" dirty="0">
              <a:solidFill>
                <a:schemeClr val="bg1"/>
              </a:solidFill>
              <a:latin typeface="Lexia" panose="00000400000000000000" pitchFamily="2" charset="0"/>
              <a:cs typeface="+mn-cs"/>
            </a:endParaRPr>
          </a:p>
          <a:p>
            <a:pPr marL="0" lvl="0" indent="0" fontAlgn="ctr">
              <a:spcBef>
                <a:spcPts val="0"/>
              </a:spcBef>
              <a:spcAft>
                <a:spcPts val="600"/>
              </a:spcAft>
              <a:buNone/>
            </a:pPr>
            <a:r>
              <a:rPr lang="en-US" b="1" dirty="0">
                <a:solidFill>
                  <a:srgbClr val="013A8D"/>
                </a:solidFill>
                <a:latin typeface="Lexia" panose="00000400000000000000" pitchFamily="2" charset="0"/>
                <a:cs typeface="+mn-cs"/>
              </a:rPr>
              <a:t>All:  	</a:t>
            </a:r>
          </a:p>
          <a:p>
            <a:pPr marL="0" lvl="0" indent="0" fontAlgn="ctr">
              <a:spcBef>
                <a:spcPts val="0"/>
              </a:spcBef>
              <a:spcAft>
                <a:spcPts val="600"/>
              </a:spcAft>
              <a:buNone/>
            </a:pPr>
            <a:r>
              <a:rPr lang="en-US" sz="2400" b="1" dirty="0">
                <a:solidFill>
                  <a:schemeClr val="bg1"/>
                </a:solidFill>
                <a:latin typeface="Lexia" panose="00000400000000000000" pitchFamily="2" charset="0"/>
                <a:cs typeface="+mn-cs"/>
              </a:rPr>
              <a:t>We are a blessed community of Christ. Let us worship</a:t>
            </a:r>
            <a:r>
              <a:rPr lang="en-US" sz="2400" b="1" dirty="0" smtClean="0">
                <a:solidFill>
                  <a:schemeClr val="bg1"/>
                </a:solidFill>
              </a:rPr>
              <a:t> </a:t>
            </a:r>
            <a:r>
              <a:rPr lang="en-US" sz="2400" b="1" dirty="0" smtClean="0">
                <a:solidFill>
                  <a:schemeClr val="bg1"/>
                </a:solidFill>
                <a:latin typeface="Lexia" panose="00000400000000000000" pitchFamily="2" charset="0"/>
              </a:rPr>
              <a:t>God!</a:t>
            </a:r>
            <a:endParaRPr lang="en-US" sz="2400" b="1" dirty="0">
              <a:solidFill>
                <a:schemeClr val="bg1"/>
              </a:solidFill>
              <a:latin typeface="Lexia" panose="00000400000000000000" pitchFamily="2" charset="0"/>
            </a:endParaRPr>
          </a:p>
          <a:p>
            <a:pPr marL="0" lvl="0" indent="0">
              <a:spcBef>
                <a:spcPts val="0"/>
              </a:spcBef>
              <a:spcAft>
                <a:spcPts val="300"/>
              </a:spcAft>
              <a:buNone/>
            </a:pPr>
            <a:endParaRPr lang="en-US" sz="1000" dirty="0" smtClean="0">
              <a:solidFill>
                <a:schemeClr val="bg1"/>
              </a:solidFill>
            </a:endParaRPr>
          </a:p>
        </p:txBody>
      </p:sp>
    </p:spTree>
    <p:extLst>
      <p:ext uri="{BB962C8B-B14F-4D97-AF65-F5344CB8AC3E}">
        <p14:creationId xmlns:p14="http://schemas.microsoft.com/office/powerpoint/2010/main" val="356987051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2253" y="390236"/>
            <a:ext cx="8534400" cy="6427846"/>
          </a:xfrm>
        </p:spPr>
        <p:txBody>
          <a:bodyPr>
            <a:normAutofit fontScale="92500" lnSpcReduction="20000"/>
          </a:bodyPr>
          <a:lstStyle/>
          <a:p>
            <a:pPr marL="0" indent="0">
              <a:buNone/>
            </a:pPr>
            <a:r>
              <a:rPr lang="en-US" sz="3500" b="1" dirty="0">
                <a:solidFill>
                  <a:srgbClr val="0747A5"/>
                </a:solidFill>
                <a:latin typeface="Lexia" panose="00000400000000000000" pitchFamily="2" charset="0"/>
                <a:cs typeface="+mn-cs"/>
              </a:rPr>
              <a:t>Call to Offering </a:t>
            </a:r>
            <a:endParaRPr lang="en-US" sz="3500" b="1" dirty="0" smtClean="0">
              <a:solidFill>
                <a:srgbClr val="0747A5"/>
              </a:solidFill>
              <a:latin typeface="Lexia" panose="00000400000000000000" pitchFamily="2" charset="0"/>
              <a:cs typeface="+mn-cs"/>
            </a:endParaRPr>
          </a:p>
          <a:p>
            <a:pPr marL="0" indent="0">
              <a:buNone/>
            </a:pPr>
            <a:endParaRPr lang="en-US" sz="900" b="1" dirty="0">
              <a:solidFill>
                <a:srgbClr val="0747A5"/>
              </a:solidFill>
              <a:latin typeface="Gabriola" panose="04040605051002020D02" pitchFamily="82" charset="0"/>
              <a:cs typeface="+mn-cs"/>
            </a:endParaRPr>
          </a:p>
          <a:p>
            <a:pPr marL="0" indent="0">
              <a:buNone/>
            </a:pPr>
            <a:r>
              <a:rPr lang="en-US" sz="2800" b="1" dirty="0" smtClean="0">
                <a:solidFill>
                  <a:srgbClr val="0747A5"/>
                </a:solidFill>
                <a:latin typeface="Lexia" panose="00000400000000000000" pitchFamily="2" charset="0"/>
                <a:cs typeface="+mn-cs"/>
              </a:rPr>
              <a:t>One:</a:t>
            </a:r>
            <a:endParaRPr lang="en-US" sz="2800" dirty="0" smtClean="0">
              <a:solidFill>
                <a:schemeClr val="bg1"/>
              </a:solidFill>
              <a:latin typeface="Lexia" panose="00000400000000000000" pitchFamily="2" charset="0"/>
            </a:endParaRPr>
          </a:p>
          <a:p>
            <a:pPr marL="0" indent="0">
              <a:lnSpc>
                <a:spcPct val="120000"/>
              </a:lnSpc>
              <a:spcBef>
                <a:spcPts val="600"/>
              </a:spcBef>
              <a:buNone/>
            </a:pPr>
            <a:r>
              <a:rPr lang="en-US" sz="2600" dirty="0" smtClean="0">
                <a:solidFill>
                  <a:schemeClr val="bg1"/>
                </a:solidFill>
                <a:latin typeface="Lexia" panose="00000400000000000000" pitchFamily="2" charset="0"/>
              </a:rPr>
              <a:t>So few of us truly understand the sacrifices that our sisters and brothers make to be minsters and lay leaders in our faith communities. Following the path of servant leadership that Jesus revealed to us in his ministry and calls each of us to in unique ways is demanding. This path is no Easy Street. So today, we give something back to those who have given so much for us and for our churches through their ministries. Our offering today is for the Christmas Fund of the United Church of Christ which supports retired clergy and lay employees in the United Church of Christ with pension supplements, health care assistance, thank you checks, and emergency  grants. Let us give generously, that we might share their burden and ease their load.</a:t>
            </a:r>
            <a:endParaRPr lang="en-US" sz="2600" dirty="0">
              <a:solidFill>
                <a:schemeClr val="bg1"/>
              </a:solidFill>
              <a:latin typeface="Lexia" panose="00000400000000000000" pitchFamily="2" charset="0"/>
            </a:endParaRPr>
          </a:p>
        </p:txBody>
      </p:sp>
    </p:spTree>
    <p:extLst>
      <p:ext uri="{BB962C8B-B14F-4D97-AF65-F5344CB8AC3E}">
        <p14:creationId xmlns:p14="http://schemas.microsoft.com/office/powerpoint/2010/main" val="1754238401"/>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0170" y="383904"/>
            <a:ext cx="8534400" cy="6035040"/>
          </a:xfrm>
        </p:spPr>
        <p:txBody>
          <a:bodyPr>
            <a:normAutofit/>
          </a:bodyPr>
          <a:lstStyle/>
          <a:p>
            <a:pPr marL="0" indent="0">
              <a:buNone/>
            </a:pPr>
            <a:r>
              <a:rPr lang="en-US" sz="3200" b="1" dirty="0">
                <a:solidFill>
                  <a:srgbClr val="0747A5"/>
                </a:solidFill>
                <a:latin typeface="Lexia" panose="00000400000000000000" pitchFamily="2" charset="0"/>
                <a:cs typeface="+mn-cs"/>
              </a:rPr>
              <a:t>Prayer of </a:t>
            </a:r>
            <a:r>
              <a:rPr lang="en-US" sz="3200" b="1" dirty="0" smtClean="0">
                <a:solidFill>
                  <a:srgbClr val="0747A5"/>
                </a:solidFill>
                <a:latin typeface="Lexia" panose="00000400000000000000" pitchFamily="2" charset="0"/>
                <a:cs typeface="+mn-cs"/>
              </a:rPr>
              <a:t>Dedication </a:t>
            </a:r>
          </a:p>
          <a:p>
            <a:pPr marL="0" indent="0">
              <a:buNone/>
            </a:pPr>
            <a:r>
              <a:rPr lang="en-US" sz="2400" b="1" dirty="0" smtClean="0">
                <a:solidFill>
                  <a:schemeClr val="bg1"/>
                </a:solidFill>
                <a:latin typeface="Lexia" panose="00000400000000000000" pitchFamily="2" charset="0"/>
              </a:rPr>
              <a:t>There is so much gratitude in our hearts, O God,                     that these gifts can hardly bear it: for the beauty                       of the earth, for the love of our family and friends,                  for our communities of faith and support, for the blessed leaders you place among us, and for the simple joy                 of giving. May our offerings be but the beginning                          of our acts of love, justice, gratitude, and praise,                    giving honor to your holy name and thanks to those               who have so faithfully served you. As blessed ones                      of the Holy One, we pray. Amen.</a:t>
            </a:r>
            <a:endParaRPr lang="en-US" sz="2400" b="1" dirty="0">
              <a:solidFill>
                <a:schemeClr val="bg1"/>
              </a:solidFill>
              <a:latin typeface="Lexia" panose="000004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210624" flipH="1">
            <a:off x="1567864" y="5155092"/>
            <a:ext cx="1519997" cy="113999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775213"/>
            <a:ext cx="6679239" cy="1606548"/>
          </a:xfrm>
          <a:prstGeom prst="rect">
            <a:avLst/>
          </a:prstGeom>
        </p:spPr>
      </p:pic>
    </p:spTree>
    <p:extLst>
      <p:ext uri="{BB962C8B-B14F-4D97-AF65-F5344CB8AC3E}">
        <p14:creationId xmlns:p14="http://schemas.microsoft.com/office/powerpoint/2010/main" val="88955189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dvent 2013 Trial B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12593</TotalTime>
  <Words>403</Words>
  <Application>Microsoft Office PowerPoint</Application>
  <PresentationFormat>On-screen Show (4:3)</PresentationFormat>
  <Paragraphs>53</Paragraphs>
  <Slides>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Charlemagne Std</vt:lpstr>
      <vt:lpstr>Adobe Devanagari</vt:lpstr>
      <vt:lpstr>Optima</vt:lpstr>
      <vt:lpstr>Gabriola</vt:lpstr>
      <vt:lpstr>Lexia</vt:lpstr>
      <vt:lpstr>Calibri</vt:lpstr>
      <vt:lpstr>Segoe UI</vt:lpstr>
      <vt:lpstr>Advent 2013 Trial Big</vt:lpstr>
      <vt:lpstr>  RESOURCES FOR  ANY TIME OF YEAR 1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Fund 2013</dc:title>
  <dc:creator>Susan Faulstick</dc:creator>
  <cp:lastModifiedBy>Susan Faulstick</cp:lastModifiedBy>
  <cp:revision>215</cp:revision>
  <cp:lastPrinted>2014-10-24T19:33:43Z</cp:lastPrinted>
  <dcterms:created xsi:type="dcterms:W3CDTF">2013-10-01T14:56:24Z</dcterms:created>
  <dcterms:modified xsi:type="dcterms:W3CDTF">2016-11-03T18:04:55Z</dcterms:modified>
</cp:coreProperties>
</file>