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14"/>
  </p:handoutMasterIdLst>
  <p:sldIdLst>
    <p:sldId id="288" r:id="rId2"/>
    <p:sldId id="289" r:id="rId3"/>
    <p:sldId id="296" r:id="rId4"/>
    <p:sldId id="297" r:id="rId5"/>
    <p:sldId id="299" r:id="rId6"/>
    <p:sldId id="279" r:id="rId7"/>
    <p:sldId id="301" r:id="rId8"/>
    <p:sldId id="304" r:id="rId9"/>
    <p:sldId id="308" r:id="rId10"/>
    <p:sldId id="309" r:id="rId11"/>
    <p:sldId id="306" r:id="rId12"/>
    <p:sldId id="287" r:id="rId13"/>
  </p:sldIdLst>
  <p:sldSz cx="9144000" cy="6858000" type="screen4x3"/>
  <p:notesSz cx="7315200" cy="9601200"/>
  <p:embeddedFontLst>
    <p:embeddedFont>
      <p:font typeface="Optima" panose="020B0502050508020304" pitchFamily="34" charset="0"/>
      <p:regular r:id="rId15"/>
      <p:bold r:id="rId16"/>
      <p:italic r:id="rId17"/>
      <p:boldItalic r:id="rId18"/>
    </p:embeddedFont>
    <p:embeddedFont>
      <p:font typeface="Gabriola" panose="04040605051002020D02" pitchFamily="82" charset="0"/>
      <p:regular r:id="rId19"/>
    </p:embeddedFont>
    <p:embeddedFont>
      <p:font typeface="Calibri" panose="020F0502020204030204" pitchFamily="34" charset="0"/>
      <p:regular r:id="rId20"/>
      <p:bold r:id="rId21"/>
      <p:italic r:id="rId22"/>
      <p:boldItalic r:id="rId23"/>
    </p:embeddedFont>
    <p:embeddedFont>
      <p:font typeface="Segoe UI" panose="020B0502040204020203"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7A5"/>
    <a:srgbClr val="0146AB"/>
    <a:srgbClr val="013A8D"/>
    <a:srgbClr val="004A82"/>
    <a:srgbClr val="000F32"/>
    <a:srgbClr val="000510"/>
    <a:srgbClr val="000E2E"/>
    <a:srgbClr val="001950"/>
    <a:srgbClr val="E1AAA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2" autoAdjust="0"/>
    <p:restoredTop sz="92582" autoAdjust="0"/>
  </p:normalViewPr>
  <p:slideViewPr>
    <p:cSldViewPr>
      <p:cViewPr>
        <p:scale>
          <a:sx n="66" d="100"/>
          <a:sy n="66" d="100"/>
        </p:scale>
        <p:origin x="-1962" y="-456"/>
      </p:cViewPr>
      <p:guideLst>
        <p:guide orient="horz" pos="1632"/>
        <p:guide orient="horz" pos="2400"/>
        <p:guide orient="horz" pos="528"/>
        <p:guide orient="horz" pos="384"/>
        <p:guide pos="1248"/>
        <p:guide pos="288"/>
        <p:guide pos="384"/>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54" d="100"/>
          <a:sy n="54" d="100"/>
        </p:scale>
        <p:origin x="-181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AEC8FE64-2566-4857-9985-FDDD33227E3D}" type="datetimeFigureOut">
              <a:rPr lang="en-US" smtClean="0"/>
              <a:t>10/29/2015</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3A09B6AC-7502-421F-A5ED-E0948A076F80}" type="slidenum">
              <a:rPr lang="en-US" smtClean="0"/>
              <a:t>‹#›</a:t>
            </a:fld>
            <a:endParaRPr lang="en-US"/>
          </a:p>
        </p:txBody>
      </p:sp>
    </p:spTree>
    <p:extLst>
      <p:ext uri="{BB962C8B-B14F-4D97-AF65-F5344CB8AC3E}">
        <p14:creationId xmlns:p14="http://schemas.microsoft.com/office/powerpoint/2010/main" val="357079180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764874-546E-4DED-9EAF-64C51A415ACD}" type="datetimeFigureOut">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585249"/>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DB31C80-7FF6-4781-9008-B56437BA2256}" type="datetimeFigureOut">
              <a:rPr lang="en-US" smtClean="0">
                <a:solidFill>
                  <a:prstClr val="black">
                    <a:tint val="75000"/>
                  </a:prstClr>
                </a:solidFill>
              </a:rPr>
              <a:pPr/>
              <a:t>10/29/2015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08E053-44BF-45A6-A2A6-3C299550C15B}"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2"/>
          <p:cNvSpPr>
            <a:spLocks noGrp="1"/>
          </p:cNvSpPr>
          <p:nvPr>
            <p:ph idx="13"/>
          </p:nvPr>
        </p:nvSpPr>
        <p:spPr>
          <a:xfrm>
            <a:off x="1600200" y="853108"/>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3994029"/>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1600200" y="985628"/>
            <a:ext cx="7239000" cy="5567572"/>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5039813"/>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1510769"/>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5486400"/>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2251"/>
            <a:ext cx="9296399"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26" y="6117349"/>
            <a:ext cx="9160825" cy="758461"/>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2400" y="6113155"/>
            <a:ext cx="9296399" cy="287646"/>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85376"/>
            <a:ext cx="9144000" cy="237776"/>
          </a:xfrm>
          <a:prstGeom prst="rect">
            <a:avLst/>
          </a:prstGeom>
        </p:spPr>
      </p:pic>
      <p:pic>
        <p:nvPicPr>
          <p:cNvPr id="5" name="Picture 4"/>
          <p:cNvPicPr>
            <a:picLocks noChangeAspect="1"/>
          </p:cNvPicPr>
          <p:nvPr userDrawn="1"/>
        </p:nvPicPr>
        <p:blipFill rotWithShape="1">
          <a:blip r:embed="rId6" cstate="print">
            <a:extLst>
              <a:ext uri="{28A0092B-C50C-407E-A947-70E740481C1C}">
                <a14:useLocalDpi xmlns:a14="http://schemas.microsoft.com/office/drawing/2010/main" val="0"/>
              </a:ext>
            </a:extLst>
          </a:blip>
          <a:srcRect b="92285"/>
          <a:stretch/>
        </p:blipFill>
        <p:spPr>
          <a:xfrm>
            <a:off x="-137886" y="-234919"/>
            <a:ext cx="9296400" cy="387319"/>
          </a:xfrm>
          <a:prstGeom prst="rect">
            <a:avLst/>
          </a:prstGeom>
        </p:spPr>
      </p:pic>
      <p:pic>
        <p:nvPicPr>
          <p:cNvPr id="6" name="Picture 5"/>
          <p:cNvPicPr>
            <a:picLocks noChangeAspect="1"/>
          </p:cNvPicPr>
          <p:nvPr userDrawn="1"/>
        </p:nvPicPr>
        <p:blipFill rotWithShape="1">
          <a:blip r:embed="rId7" cstate="print">
            <a:extLst>
              <a:ext uri="{28A0092B-C50C-407E-A947-70E740481C1C}">
                <a14:useLocalDpi xmlns:a14="http://schemas.microsoft.com/office/drawing/2010/main" val="0"/>
              </a:ext>
            </a:extLst>
          </a:blip>
          <a:srcRect b="92285"/>
          <a:stretch/>
        </p:blipFill>
        <p:spPr>
          <a:xfrm>
            <a:off x="-152400" y="6215742"/>
            <a:ext cx="9296399" cy="660068"/>
          </a:xfrm>
          <a:prstGeom prst="rect">
            <a:avLst/>
          </a:prstGeom>
        </p:spPr>
      </p:pic>
    </p:spTree>
    <p:extLst>
      <p:ext uri="{BB962C8B-B14F-4D97-AF65-F5344CB8AC3E}">
        <p14:creationId xmlns:p14="http://schemas.microsoft.com/office/powerpoint/2010/main" val="417343394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98307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649" y="-1"/>
            <a:ext cx="9139237" cy="230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39237"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6528594"/>
            <a:ext cx="9139237" cy="329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6200000">
            <a:off x="-3229031" y="3169841"/>
            <a:ext cx="6858003" cy="518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5547521" y="3261523"/>
            <a:ext cx="6857997" cy="334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334" y="87087"/>
            <a:ext cx="8971756" cy="6693295"/>
          </a:xfrm>
          <a:prstGeom prst="rect">
            <a:avLst/>
          </a:prstGeom>
          <a:ln w="12700">
            <a:solidFill>
              <a:schemeClr val="tx1">
                <a:lumMod val="95000"/>
                <a:lumOff val="5000"/>
              </a:schemeClr>
            </a:solidFill>
          </a:ln>
        </p:spPr>
      </p:pic>
    </p:spTree>
    <p:extLst>
      <p:ext uri="{BB962C8B-B14F-4D97-AF65-F5344CB8AC3E}">
        <p14:creationId xmlns:p14="http://schemas.microsoft.com/office/powerpoint/2010/main" val="726201367"/>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475516" y="1025250"/>
            <a:ext cx="7848600" cy="6274148"/>
          </a:xfrm>
          <a:noFill/>
          <a:ln w="25400">
            <a:noFill/>
          </a:ln>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3669912"/>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23" name="Picture 15" descr="PB Logo Yellow"/>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63000"/>
                    </a14:imgEffect>
                  </a14:imgLayer>
                </a14:imgProps>
              </a:ext>
            </a:extLst>
          </a:blip>
          <a:srcRect/>
          <a:stretch>
            <a:fillRect/>
          </a:stretch>
        </p:blipFill>
        <p:spPr bwMode="auto">
          <a:xfrm>
            <a:off x="7837715" y="6359390"/>
            <a:ext cx="1228725" cy="550862"/>
          </a:xfrm>
          <a:prstGeom prst="rect">
            <a:avLst/>
          </a:prstGeom>
          <a:noFill/>
          <a:ln w="9525">
            <a:noFill/>
            <a:miter lim="800000"/>
            <a:headEnd/>
            <a:tailEnd/>
          </a:ln>
        </p:spPr>
      </p:pic>
      <p:sp>
        <p:nvSpPr>
          <p:cNvPr id="10" name="Text Placeholder 9"/>
          <p:cNvSpPr>
            <a:spLocks noGrp="1"/>
          </p:cNvSpPr>
          <p:nvPr>
            <p:ph type="body" sz="quarter" idx="10"/>
          </p:nvPr>
        </p:nvSpPr>
        <p:spPr>
          <a:xfrm>
            <a:off x="1593580" y="957472"/>
            <a:ext cx="6781800" cy="5491163"/>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4339878"/>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64874-546E-4DED-9EAF-64C51A415ACD}" type="datetimeFigureOut">
              <a:rPr lang="en-US" smtClean="0">
                <a:solidFill>
                  <a:prstClr val="black">
                    <a:tint val="75000"/>
                  </a:prstClr>
                </a:solidFill>
              </a:rPr>
              <a:pPr/>
              <a:t>10/29/2015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298713" y="685800"/>
            <a:ext cx="8455089" cy="6172200"/>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a:t>
            </a:r>
            <a:endParaRPr lang="en-US" dirty="0">
              <a:solidFill>
                <a:prstClr val="white"/>
              </a:solidFill>
            </a:endParaRPr>
          </a:p>
        </p:txBody>
      </p:sp>
      <p:sp>
        <p:nvSpPr>
          <p:cNvPr id="11" name="Content Placeholder 2"/>
          <p:cNvSpPr>
            <a:spLocks noGrp="1"/>
          </p:cNvSpPr>
          <p:nvPr>
            <p:ph idx="1"/>
          </p:nvPr>
        </p:nvSpPr>
        <p:spPr>
          <a:xfrm>
            <a:off x="762000" y="904910"/>
            <a:ext cx="7863505" cy="5733979"/>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127525"/>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2366" y="962588"/>
            <a:ext cx="7239000" cy="54382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7521805"/>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17" name="Content Placeholder 2"/>
          <p:cNvSpPr>
            <a:spLocks noGrp="1"/>
          </p:cNvSpPr>
          <p:nvPr>
            <p:ph idx="13"/>
          </p:nvPr>
        </p:nvSpPr>
        <p:spPr>
          <a:xfrm>
            <a:off x="1592366" y="856572"/>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657854"/>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64874-546E-4DED-9EAF-64C51A415ACD}" type="datetimeFigureOut">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1606" y="0"/>
            <a:ext cx="9235606" cy="6858000"/>
          </a:xfrm>
          <a:prstGeom prst="rect">
            <a:avLst/>
          </a:prstGeom>
        </p:spPr>
      </p:pic>
    </p:spTree>
    <p:extLst>
      <p:ext uri="{BB962C8B-B14F-4D97-AF65-F5344CB8AC3E}">
        <p14:creationId xmlns:p14="http://schemas.microsoft.com/office/powerpoint/2010/main" val="143717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9" r:id="rId4"/>
    <p:sldLayoutId id="2147483666" r:id="rId5"/>
    <p:sldLayoutId id="2147483667" r:id="rId6"/>
    <p:sldLayoutId id="2147483669" r:id="rId7"/>
    <p:sldLayoutId id="2147483670" r:id="rId8"/>
    <p:sldLayoutId id="2147483671" r:id="rId9"/>
    <p:sldLayoutId id="2147483672" r:id="rId10"/>
    <p:sldLayoutId id="2147483673" r:id="rId11"/>
    <p:sldLayoutId id="2147483678" r:id="rId12"/>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Gabriola" panose="04040605051002020D02" pitchFamily="8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Gabriola" panose="04040605051002020D02" pitchFamily="82" charset="0"/>
          <a:ea typeface="+mn-ea"/>
          <a:cs typeface="Segoe UI"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321175"/>
            <a:ext cx="9144000" cy="1470025"/>
          </a:xfrm>
        </p:spPr>
        <p:txBody>
          <a:bodyPr>
            <a:noAutofit/>
          </a:bodyPr>
          <a:lstStyle/>
          <a:p>
            <a:pPr algn="l"/>
            <a:r>
              <a:rPr lang="en-US" b="1" dirty="0" smtClean="0">
                <a:solidFill>
                  <a:schemeClr val="bg1">
                    <a:lumMod val="95000"/>
                  </a:schemeClr>
                </a:solidFill>
                <a:latin typeface="Charlemagne Std" pitchFamily="82" charset="0"/>
                <a:cs typeface="Adobe Devanagari" pitchFamily="18" charset="0"/>
              </a:rPr>
              <a:t>FIRST Sunday in Advent</a:t>
            </a:r>
            <a:r>
              <a:rPr lang="en-US" sz="5400" b="1" dirty="0" smtClean="0">
                <a:solidFill>
                  <a:schemeClr val="bg1">
                    <a:lumMod val="95000"/>
                  </a:schemeClr>
                </a:solidFill>
                <a:latin typeface="Charlemagne Std" pitchFamily="82" charset="0"/>
                <a:cs typeface="Adobe Devanagari" pitchFamily="18" charset="0"/>
              </a:rPr>
              <a:t/>
            </a:r>
            <a:br>
              <a:rPr lang="en-US" sz="5400" b="1" dirty="0" smtClean="0">
                <a:solidFill>
                  <a:schemeClr val="bg1">
                    <a:lumMod val="95000"/>
                  </a:schemeClr>
                </a:solidFill>
                <a:latin typeface="Charlemagne Std" pitchFamily="82" charset="0"/>
                <a:cs typeface="Adobe Devanagari" pitchFamily="18" charset="0"/>
              </a:rPr>
            </a:br>
            <a:r>
              <a:rPr lang="en-US" sz="2400" b="1" dirty="0" smtClean="0">
                <a:solidFill>
                  <a:schemeClr val="bg1">
                    <a:lumMod val="95000"/>
                  </a:schemeClr>
                </a:solidFill>
                <a:latin typeface="Charlemagne Std" pitchFamily="82" charset="0"/>
                <a:cs typeface="Adobe Devanagari" pitchFamily="18" charset="0"/>
              </a:rPr>
              <a:t>Sunday, November 29th</a:t>
            </a:r>
            <a:r>
              <a:rPr lang="en-US" sz="2000" b="1" dirty="0" smtClean="0">
                <a:solidFill>
                  <a:schemeClr val="bg1">
                    <a:lumMod val="95000"/>
                  </a:schemeClr>
                </a:solidFill>
                <a:latin typeface="Charlemagne Std" pitchFamily="82" charset="0"/>
                <a:cs typeface="Adobe Devanagari" pitchFamily="18" charset="0"/>
              </a:rPr>
              <a:t/>
            </a:r>
            <a:br>
              <a:rPr lang="en-US" sz="2000" b="1" dirty="0" smtClean="0">
                <a:solidFill>
                  <a:schemeClr val="bg1">
                    <a:lumMod val="95000"/>
                  </a:schemeClr>
                </a:solidFill>
                <a:latin typeface="Charlemagne Std" pitchFamily="82" charset="0"/>
                <a:cs typeface="Adobe Devanagari" pitchFamily="18" charset="0"/>
              </a:rPr>
            </a:br>
            <a:endParaRPr lang="en-US" sz="2000" b="1" dirty="0">
              <a:solidFill>
                <a:schemeClr val="bg1">
                  <a:lumMod val="95000"/>
                </a:schemeClr>
              </a:solidFill>
              <a:latin typeface="Charlemagne Std" pitchFamily="82" charset="0"/>
              <a:cs typeface="Adobe Devanagari" pitchFamily="18" charset="0"/>
            </a:endParaRPr>
          </a:p>
        </p:txBody>
      </p:sp>
      <p:sp>
        <p:nvSpPr>
          <p:cNvPr id="3" name="Subtitle 2"/>
          <p:cNvSpPr>
            <a:spLocks noGrp="1"/>
          </p:cNvSpPr>
          <p:nvPr>
            <p:ph type="subTitle" idx="1"/>
          </p:nvPr>
        </p:nvSpPr>
        <p:spPr>
          <a:xfrm>
            <a:off x="0" y="5312152"/>
            <a:ext cx="6400800" cy="1752600"/>
          </a:xfrm>
        </p:spPr>
        <p:txBody>
          <a:bodyPr>
            <a:normAutofit/>
          </a:bodyPr>
          <a:lstStyle/>
          <a:p>
            <a:pPr marL="0" indent="0" algn="l">
              <a:spcBef>
                <a:spcPts val="0"/>
              </a:spcBef>
              <a:buNone/>
            </a:pPr>
            <a:endParaRPr lang="en-US" sz="1800" dirty="0" smtClean="0">
              <a:solidFill>
                <a:schemeClr val="accent2">
                  <a:lumMod val="60000"/>
                  <a:lumOff val="40000"/>
                </a:schemeClr>
              </a:solidFill>
              <a:latin typeface="Segoe UI" panose="020B0502040204020203" pitchFamily="34" charset="0"/>
              <a:cs typeface="Segoe UI" panose="020B0502040204020203" pitchFamily="34" charset="0"/>
            </a:endParaRPr>
          </a:p>
        </p:txBody>
      </p:sp>
      <p:sp>
        <p:nvSpPr>
          <p:cNvPr id="4" name="Rectangle 3"/>
          <p:cNvSpPr/>
          <p:nvPr/>
        </p:nvSpPr>
        <p:spPr>
          <a:xfrm>
            <a:off x="89031" y="6172200"/>
            <a:ext cx="2565702" cy="892552"/>
          </a:xfrm>
          <a:prstGeom prst="rect">
            <a:avLst/>
          </a:prstGeom>
        </p:spPr>
        <p:txBody>
          <a:bodyPr wrap="none">
            <a:spAutoFit/>
          </a:bodyPr>
          <a:lstStyle/>
          <a:p>
            <a:r>
              <a:rPr lang="en-US" sz="1600" i="1" dirty="0" smtClean="0">
                <a:solidFill>
                  <a:srgbClr val="FFFFCC"/>
                </a:solidFill>
                <a:latin typeface="Segoe UI" panose="020B0502040204020203" pitchFamily="34" charset="0"/>
                <a:ea typeface="+mj-ea"/>
                <a:cs typeface="Segoe UI" panose="020B0502040204020203" pitchFamily="34" charset="0"/>
              </a:rPr>
              <a:t>ADVENT I – HOPE</a:t>
            </a:r>
          </a:p>
          <a:p>
            <a:r>
              <a:rPr lang="en-US" sz="1400" i="1" dirty="0" smtClean="0">
                <a:solidFill>
                  <a:srgbClr val="FFFFCC"/>
                </a:solidFill>
                <a:latin typeface="Segoe UI" panose="020B0502040204020203" pitchFamily="34" charset="0"/>
                <a:ea typeface="+mj-ea"/>
                <a:cs typeface="Segoe UI" panose="020B0502040204020203" pitchFamily="34" charset="0"/>
              </a:rPr>
              <a:t>Isaiah </a:t>
            </a:r>
            <a:r>
              <a:rPr lang="en-US" sz="1400" i="1" dirty="0">
                <a:solidFill>
                  <a:srgbClr val="FFFFCC"/>
                </a:solidFill>
                <a:latin typeface="Segoe UI" panose="020B0502040204020203" pitchFamily="34" charset="0"/>
                <a:ea typeface="+mj-ea"/>
                <a:cs typeface="Segoe UI" panose="020B0502040204020203" pitchFamily="34" charset="0"/>
              </a:rPr>
              <a:t>60: 2-3a; Luke 21: 25-26</a:t>
            </a:r>
            <a:endParaRPr lang="en-US" sz="1400" i="1" dirty="0" smtClean="0">
              <a:solidFill>
                <a:srgbClr val="FFFFCC"/>
              </a:solidFill>
              <a:latin typeface="Segoe UI" panose="020B0502040204020203" pitchFamily="34" charset="0"/>
              <a:ea typeface="+mj-ea"/>
              <a:cs typeface="Segoe UI" panose="020B0502040204020203" pitchFamily="34" charset="0"/>
            </a:endParaRPr>
          </a:p>
          <a:p>
            <a:endParaRPr lang="en-US" sz="500" dirty="0" smtClean="0">
              <a:solidFill>
                <a:schemeClr val="bg2">
                  <a:lumMod val="90000"/>
                </a:schemeClr>
              </a:solidFill>
            </a:endParaRPr>
          </a:p>
          <a:p>
            <a:endParaRPr lang="en-US" sz="1600" dirty="0">
              <a:solidFill>
                <a:srgbClr val="D8D3BA"/>
              </a:solidFill>
              <a:latin typeface="Segoe UI" panose="020B0502040204020203" pitchFamily="34" charset="0"/>
              <a:ea typeface="+mj-ea"/>
              <a:cs typeface="Segoe UI" panose="020B0502040204020203" pitchFamily="34" charset="0"/>
            </a:endParaRPr>
          </a:p>
        </p:txBody>
      </p:sp>
      <p:pic>
        <p:nvPicPr>
          <p:cNvPr id="20" name="Picture 19" descr="PblogoCFwhite.eps"/>
          <p:cNvPicPr>
            <a:picLocks noChangeAspect="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503888" y="6153731"/>
            <a:ext cx="1491343" cy="566284"/>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5" y="3242736"/>
            <a:ext cx="4952999" cy="1133323"/>
          </a:xfrm>
          <a:prstGeom prst="rect">
            <a:avLst/>
          </a:prstGeom>
        </p:spPr>
      </p:pic>
    </p:spTree>
    <p:extLst>
      <p:ext uri="{BB962C8B-B14F-4D97-AF65-F5344CB8AC3E}">
        <p14:creationId xmlns:p14="http://schemas.microsoft.com/office/powerpoint/2010/main" val="393513957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0170" y="193764"/>
            <a:ext cx="8534400" cy="6035040"/>
          </a:xfrm>
        </p:spPr>
        <p:txBody>
          <a:bodyPr/>
          <a:lstStyle/>
          <a:p>
            <a:pPr marL="0" indent="0">
              <a:buNone/>
            </a:pPr>
            <a:r>
              <a:rPr lang="en-US" sz="4800" b="1" dirty="0">
                <a:solidFill>
                  <a:srgbClr val="0747A5"/>
                </a:solidFill>
                <a:latin typeface="Gabriola" panose="04040605051002020D02" pitchFamily="82" charset="0"/>
                <a:cs typeface="+mn-cs"/>
              </a:rPr>
              <a:t>Prayer of Dedication</a:t>
            </a:r>
          </a:p>
          <a:p>
            <a:pPr marL="0" indent="0" fontAlgn="ctr">
              <a:spcAft>
                <a:spcPts val="600"/>
              </a:spcAft>
              <a:buNone/>
            </a:pPr>
            <a:r>
              <a:rPr lang="en-US" sz="2800" b="1" dirty="0">
                <a:solidFill>
                  <a:srgbClr val="0747A5"/>
                </a:solidFill>
                <a:latin typeface="Gabriola" panose="04040605051002020D02" pitchFamily="82" charset="0"/>
                <a:cs typeface="+mn-cs"/>
              </a:rPr>
              <a:t>One: </a:t>
            </a:r>
          </a:p>
          <a:p>
            <a:pPr marL="0" indent="0">
              <a:buNone/>
            </a:pPr>
            <a:r>
              <a:rPr lang="en-US" sz="2400" dirty="0" smtClean="0"/>
              <a:t>Please join me as we dedicate our gifts</a:t>
            </a:r>
          </a:p>
          <a:p>
            <a:pPr marL="0" indent="0">
              <a:buNone/>
            </a:pPr>
            <a:endParaRPr lang="en-US" sz="1400" dirty="0" smtClean="0"/>
          </a:p>
          <a:p>
            <a:pPr marL="0" indent="0" fontAlgn="ctr">
              <a:spcAft>
                <a:spcPts val="600"/>
              </a:spcAft>
              <a:buNone/>
            </a:pPr>
            <a:r>
              <a:rPr lang="en-US" sz="2800" b="1" dirty="0">
                <a:solidFill>
                  <a:srgbClr val="0747A5"/>
                </a:solidFill>
                <a:latin typeface="Gabriola" panose="04040605051002020D02" pitchFamily="82" charset="0"/>
                <a:cs typeface="+mn-cs"/>
              </a:rPr>
              <a:t>All:</a:t>
            </a:r>
          </a:p>
          <a:p>
            <a:pPr marL="0" indent="0">
              <a:buNone/>
            </a:pPr>
            <a:r>
              <a:rPr lang="en-US" sz="2400" b="1" dirty="0" smtClean="0"/>
              <a:t>Gracious God, bestow upon our gifts your great blessing.                                 For those who need them most, may they be the symbol             of hope we wish to bear into this world. In giving them, strengthen our hope as we anticipate the birth of all hope, grace, and glory. Amen.</a:t>
            </a:r>
            <a:endParaRPr lang="en-US" sz="2400" b="1" dirty="0"/>
          </a:p>
        </p:txBody>
      </p:sp>
    </p:spTree>
    <p:extLst>
      <p:ext uri="{BB962C8B-B14F-4D97-AF65-F5344CB8AC3E}">
        <p14:creationId xmlns:p14="http://schemas.microsoft.com/office/powerpoint/2010/main" val="889551894"/>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2028" y="697027"/>
            <a:ext cx="3840488" cy="3633223"/>
          </a:xfrm>
          <a:prstGeom prst="rect">
            <a:avLst/>
          </a:prstGeom>
        </p:spPr>
      </p:pic>
      <p:pic>
        <p:nvPicPr>
          <p:cNvPr id="13"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6689265" y="2171597"/>
            <a:ext cx="611421" cy="53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1" y="1351101"/>
            <a:ext cx="10359571" cy="6807272"/>
          </a:xfrm>
          <a:prstGeom prst="rect">
            <a:avLst/>
          </a:prstGeom>
        </p:spPr>
      </p:pic>
    </p:spTree>
    <p:extLst>
      <p:ext uri="{BB962C8B-B14F-4D97-AF65-F5344CB8AC3E}">
        <p14:creationId xmlns:p14="http://schemas.microsoft.com/office/powerpoint/2010/main" val="1333835273"/>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599" y="-228600"/>
            <a:ext cx="9372600" cy="7086600"/>
          </a:xfrm>
          <a:prstGeom prst="rect">
            <a:avLst/>
          </a:prstGeom>
          <a:ln w="19050">
            <a:solidFill>
              <a:schemeClr val="tx1">
                <a:lumMod val="95000"/>
                <a:lumOff val="5000"/>
              </a:schemeClr>
            </a:solidFill>
          </a:ln>
        </p:spPr>
      </p:pic>
    </p:spTree>
    <p:extLst>
      <p:ext uri="{BB962C8B-B14F-4D97-AF65-F5344CB8AC3E}">
        <p14:creationId xmlns:p14="http://schemas.microsoft.com/office/powerpoint/2010/main" val="388095019"/>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200725"/>
            <a:ext cx="8077200" cy="1446550"/>
          </a:xfrm>
          <a:prstGeom prst="rect">
            <a:avLst/>
          </a:prstGeom>
        </p:spPr>
        <p:txBody>
          <a:bodyPr wrap="square">
            <a:spAutoFit/>
          </a:bodyPr>
          <a:lstStyle/>
          <a:p>
            <a:r>
              <a:rPr lang="en-US" sz="4800" b="1" dirty="0" smtClean="0">
                <a:solidFill>
                  <a:srgbClr val="0747A5"/>
                </a:solidFill>
                <a:latin typeface="Gabriola" panose="04040605051002020D02" pitchFamily="82" charset="0"/>
              </a:rPr>
              <a:t>First Sunday in Advent</a:t>
            </a:r>
            <a:endParaRPr lang="en-US" sz="4800" b="1" dirty="0">
              <a:solidFill>
                <a:srgbClr val="0747A5"/>
              </a:solidFill>
              <a:latin typeface="Gabriola" panose="04040605051002020D02" pitchFamily="82" charset="0"/>
            </a:endParaRPr>
          </a:p>
          <a:p>
            <a:endParaRPr lang="en-US" sz="4000" b="1" dirty="0">
              <a:solidFill>
                <a:srgbClr val="004A82"/>
              </a:solidFill>
              <a:latin typeface="Gabriola" panose="04040605051002020D02" pitchFamily="82" charset="0"/>
            </a:endParaRPr>
          </a:p>
        </p:txBody>
      </p:sp>
      <p:sp>
        <p:nvSpPr>
          <p:cNvPr id="20" name="Rectangle 19"/>
          <p:cNvSpPr/>
          <p:nvPr/>
        </p:nvSpPr>
        <p:spPr>
          <a:xfrm>
            <a:off x="486231" y="984693"/>
            <a:ext cx="7162800" cy="4247317"/>
          </a:xfrm>
          <a:prstGeom prst="rect">
            <a:avLst/>
          </a:prstGeom>
        </p:spPr>
        <p:txBody>
          <a:bodyPr wrap="square">
            <a:spAutoFit/>
          </a:bodyPr>
          <a:lstStyle/>
          <a:p>
            <a:r>
              <a:rPr lang="en-US" i="1" dirty="0">
                <a:solidFill>
                  <a:schemeClr val="bg2">
                    <a:lumMod val="50000"/>
                  </a:schemeClr>
                </a:solidFill>
                <a:latin typeface="Segoe UI" panose="020B0502040204020203" pitchFamily="34" charset="0"/>
                <a:cs typeface="Segoe UI" panose="020B0502040204020203" pitchFamily="34" charset="0"/>
              </a:rPr>
              <a:t>A lay person or persons may be invited forward to lead the congregation. </a:t>
            </a:r>
            <a:endParaRPr lang="en-US" i="1" dirty="0" smtClean="0">
              <a:solidFill>
                <a:schemeClr val="bg2">
                  <a:lumMod val="50000"/>
                </a:schemeClr>
              </a:solidFill>
              <a:latin typeface="Segoe UI" panose="020B0502040204020203" pitchFamily="34" charset="0"/>
              <a:cs typeface="Segoe UI" panose="020B0502040204020203" pitchFamily="34" charset="0"/>
            </a:endParaRPr>
          </a:p>
          <a:p>
            <a:pPr lvl="0"/>
            <a:endParaRPr lang="en-US" sz="2000" dirty="0">
              <a:latin typeface="Segoe UI" panose="020B0502040204020203" pitchFamily="34" charset="0"/>
              <a:cs typeface="Segoe UI" panose="020B0502040204020203" pitchFamily="34" charset="0"/>
            </a:endParaRPr>
          </a:p>
          <a:p>
            <a:pPr lvl="0">
              <a:spcAft>
                <a:spcPts val="600"/>
              </a:spcAft>
            </a:pPr>
            <a:r>
              <a:rPr lang="en-US" sz="2800" b="1" dirty="0" smtClean="0">
                <a:solidFill>
                  <a:srgbClr val="0747A5"/>
                </a:solidFill>
                <a:latin typeface="Gabriola" panose="04040605051002020D02" pitchFamily="82" charset="0"/>
              </a:rPr>
              <a:t>One</a:t>
            </a:r>
            <a:r>
              <a:rPr lang="en-US" sz="2800" b="1" dirty="0">
                <a:solidFill>
                  <a:srgbClr val="0747A5"/>
                </a:solidFill>
                <a:latin typeface="Gabriola" panose="04040605051002020D02" pitchFamily="82" charset="0"/>
              </a:rPr>
              <a:t>: </a:t>
            </a:r>
            <a:r>
              <a:rPr lang="en-US" sz="2000" i="1" dirty="0" smtClean="0">
                <a:solidFill>
                  <a:schemeClr val="bg2">
                    <a:lumMod val="50000"/>
                  </a:schemeClr>
                </a:solidFill>
                <a:latin typeface="Segoe UI" panose="020B0502040204020203" pitchFamily="34" charset="0"/>
                <a:cs typeface="Segoe UI" panose="020B0502040204020203" pitchFamily="34" charset="0"/>
              </a:rPr>
              <a:t> </a:t>
            </a:r>
            <a:endParaRPr lang="en-US" sz="2000" i="1" dirty="0">
              <a:solidFill>
                <a:schemeClr val="bg2">
                  <a:lumMod val="50000"/>
                </a:schemeClr>
              </a:solidFill>
              <a:latin typeface="Segoe UI" panose="020B0502040204020203" pitchFamily="34" charset="0"/>
              <a:cs typeface="Segoe UI" panose="020B0502040204020203" pitchFamily="34" charset="0"/>
            </a:endParaRPr>
          </a:p>
          <a:p>
            <a:r>
              <a:rPr lang="en-US" sz="2400" dirty="0" smtClean="0">
                <a:latin typeface="Segoe UI" panose="020B0502040204020203" pitchFamily="34" charset="0"/>
                <a:cs typeface="Segoe UI" panose="020B0502040204020203" pitchFamily="34" charset="0"/>
              </a:rPr>
              <a:t>This is the day we begin our journey to the Child, his Mother and the manger.</a:t>
            </a:r>
            <a:endParaRPr lang="en-US" sz="2400" dirty="0">
              <a:latin typeface="Segoe UI" panose="020B0502040204020203" pitchFamily="34" charset="0"/>
              <a:cs typeface="Segoe UI" panose="020B0502040204020203" pitchFamily="34" charset="0"/>
            </a:endParaRPr>
          </a:p>
          <a:p>
            <a:endParaRPr lang="en-US" sz="2400" dirty="0" smtClean="0">
              <a:latin typeface="Segoe UI" panose="020B0502040204020203" pitchFamily="34" charset="0"/>
              <a:cs typeface="Segoe UI" panose="020B0502040204020203" pitchFamily="34" charset="0"/>
            </a:endParaRPr>
          </a:p>
          <a:p>
            <a:pPr fontAlgn="ctr">
              <a:spcAft>
                <a:spcPts val="600"/>
              </a:spcAft>
            </a:pPr>
            <a:r>
              <a:rPr lang="en-US" sz="2800" b="1" dirty="0">
                <a:solidFill>
                  <a:srgbClr val="0747A5"/>
                </a:solidFill>
                <a:latin typeface="Gabriola" panose="04040605051002020D02" pitchFamily="82" charset="0"/>
              </a:rPr>
              <a:t>All :</a:t>
            </a:r>
          </a:p>
          <a:p>
            <a:pPr fontAlgn="ctr"/>
            <a:r>
              <a:rPr lang="en-US" sz="2400" b="1" dirty="0" smtClean="0">
                <a:latin typeface="Segoe UI" panose="020B0502040204020203" pitchFamily="34" charset="0"/>
                <a:cs typeface="Segoe UI" panose="020B0502040204020203" pitchFamily="34" charset="0"/>
              </a:rPr>
              <a:t>May </a:t>
            </a:r>
            <a:r>
              <a:rPr lang="en-US" sz="2400" b="1" dirty="0">
                <a:latin typeface="Segoe UI" panose="020B0502040204020203" pitchFamily="34" charset="0"/>
                <a:cs typeface="Segoe UI" panose="020B0502040204020203" pitchFamily="34" charset="0"/>
              </a:rPr>
              <a:t>we kindle God’s light together as we journey on.</a:t>
            </a:r>
          </a:p>
          <a:p>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70692522"/>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6228" y="428172"/>
            <a:ext cx="8534400" cy="5486400"/>
          </a:xfrm>
        </p:spPr>
        <p:txBody>
          <a:bodyPr>
            <a:noAutofit/>
          </a:bodyPr>
          <a:lstStyle/>
          <a:p>
            <a:pPr marL="0" lvl="0" indent="0">
              <a:spcBef>
                <a:spcPts val="0"/>
              </a:spcBef>
              <a:spcAft>
                <a:spcPts val="300"/>
              </a:spcAft>
              <a:buNone/>
            </a:pPr>
            <a:r>
              <a:rPr lang="en-US" sz="2800" b="1" dirty="0">
                <a:solidFill>
                  <a:srgbClr val="0747A5"/>
                </a:solidFill>
                <a:latin typeface="Gabriola" panose="04040605051002020D02" pitchFamily="82" charset="0"/>
                <a:cs typeface="+mn-cs"/>
              </a:rPr>
              <a:t>One: </a:t>
            </a:r>
            <a:r>
              <a:rPr lang="en-US" sz="2800" b="1" dirty="0">
                <a:solidFill>
                  <a:srgbClr val="3353A2"/>
                </a:solidFill>
                <a:latin typeface="Gabriola" panose="04040605051002020D02" pitchFamily="82" charset="0"/>
              </a:rPr>
              <a:t>	</a:t>
            </a:r>
            <a:endParaRPr lang="en-US" sz="2800" b="1" dirty="0" smtClean="0">
              <a:solidFill>
                <a:srgbClr val="3353A2"/>
              </a:solidFill>
              <a:latin typeface="Gabriola" panose="04040605051002020D02" pitchFamily="82" charset="0"/>
            </a:endParaRPr>
          </a:p>
          <a:p>
            <a:pPr marL="0" lvl="0" indent="0">
              <a:spcBef>
                <a:spcPts val="0"/>
              </a:spcBef>
              <a:spcAft>
                <a:spcPts val="300"/>
              </a:spcAft>
              <a:buNone/>
            </a:pPr>
            <a:r>
              <a:rPr lang="en-US" sz="2400" dirty="0" smtClean="0"/>
              <a:t>It </a:t>
            </a:r>
            <a:r>
              <a:rPr lang="en-US" sz="2400" dirty="0"/>
              <a:t>is a journey shrouded in a fading sun and a growing uncertainty as the world turns </a:t>
            </a:r>
            <a:r>
              <a:rPr lang="en-US" sz="2400" dirty="0" smtClean="0"/>
              <a:t>cold</a:t>
            </a:r>
            <a:r>
              <a:rPr lang="en-US" sz="2400" dirty="0"/>
              <a:t>. </a:t>
            </a:r>
            <a:endParaRPr lang="en-US" sz="2400" dirty="0" smtClean="0"/>
          </a:p>
          <a:p>
            <a:pPr marL="0" lvl="0" indent="0">
              <a:spcBef>
                <a:spcPts val="600"/>
              </a:spcBef>
              <a:spcAft>
                <a:spcPts val="300"/>
              </a:spcAft>
              <a:buNone/>
            </a:pPr>
            <a:r>
              <a:rPr lang="en-US" sz="2400" dirty="0" smtClean="0"/>
              <a:t>And </a:t>
            </a:r>
            <a:r>
              <a:rPr lang="en-US" sz="2400" dirty="0"/>
              <a:t>we journey anyway.</a:t>
            </a:r>
          </a:p>
          <a:p>
            <a:pPr marL="0" lvl="0" indent="0">
              <a:spcBef>
                <a:spcPts val="0"/>
              </a:spcBef>
              <a:spcAft>
                <a:spcPts val="300"/>
              </a:spcAft>
              <a:buNone/>
            </a:pPr>
            <a:endParaRPr lang="en-US" sz="700" b="1" dirty="0" smtClean="0">
              <a:solidFill>
                <a:srgbClr val="3353A2"/>
              </a:solidFill>
              <a:latin typeface="Gabriola" panose="04040605051002020D02" pitchFamily="82" charset="0"/>
            </a:endParaRPr>
          </a:p>
          <a:p>
            <a:pPr marL="0" lvl="0" indent="0">
              <a:spcBef>
                <a:spcPts val="0"/>
              </a:spcBef>
              <a:spcAft>
                <a:spcPts val="300"/>
              </a:spcAft>
              <a:buNone/>
            </a:pPr>
            <a:r>
              <a:rPr lang="en-US" sz="2800" b="1" dirty="0">
                <a:solidFill>
                  <a:srgbClr val="0747A5"/>
                </a:solidFill>
                <a:latin typeface="Gabriola" panose="04040605051002020D02" pitchFamily="82" charset="0"/>
                <a:cs typeface="+mn-cs"/>
              </a:rPr>
              <a:t>All:  </a:t>
            </a:r>
            <a:r>
              <a:rPr lang="en-US" b="1" dirty="0">
                <a:solidFill>
                  <a:srgbClr val="3353A2"/>
                </a:solidFill>
                <a:latin typeface="Gabriola" panose="04040605051002020D02" pitchFamily="82" charset="0"/>
              </a:rPr>
              <a:t>	</a:t>
            </a:r>
            <a:endParaRPr lang="en-US" b="1" dirty="0" smtClean="0">
              <a:solidFill>
                <a:srgbClr val="3353A2"/>
              </a:solidFill>
              <a:latin typeface="Gabriola" panose="04040605051002020D02" pitchFamily="82" charset="0"/>
            </a:endParaRPr>
          </a:p>
          <a:p>
            <a:pPr marL="0" lvl="0" indent="0">
              <a:spcBef>
                <a:spcPts val="0"/>
              </a:spcBef>
              <a:spcAft>
                <a:spcPts val="300"/>
              </a:spcAft>
              <a:buNone/>
            </a:pPr>
            <a:r>
              <a:rPr lang="en-US" sz="2400" b="1" dirty="0"/>
              <a:t>May we kindle God’s light together as we journey on.</a:t>
            </a:r>
          </a:p>
          <a:p>
            <a:pPr marL="0" lvl="0" indent="0">
              <a:spcBef>
                <a:spcPts val="0"/>
              </a:spcBef>
              <a:spcAft>
                <a:spcPts val="300"/>
              </a:spcAft>
              <a:buNone/>
            </a:pPr>
            <a:endParaRPr lang="en-US" sz="400" dirty="0" smtClean="0">
              <a:solidFill>
                <a:prstClr val="black"/>
              </a:solidFill>
            </a:endParaRPr>
          </a:p>
          <a:p>
            <a:pPr marL="0" lvl="0" indent="0">
              <a:spcBef>
                <a:spcPts val="0"/>
              </a:spcBef>
              <a:spcAft>
                <a:spcPts val="300"/>
              </a:spcAft>
              <a:buNone/>
            </a:pPr>
            <a:r>
              <a:rPr lang="en-US" sz="2800" b="1" dirty="0">
                <a:solidFill>
                  <a:srgbClr val="0747A5"/>
                </a:solidFill>
                <a:latin typeface="Gabriola" panose="04040605051002020D02" pitchFamily="82" charset="0"/>
                <a:cs typeface="+mn-cs"/>
              </a:rPr>
              <a:t>One:  </a:t>
            </a:r>
            <a:r>
              <a:rPr lang="en-US" b="1" dirty="0">
                <a:solidFill>
                  <a:srgbClr val="3353A2"/>
                </a:solidFill>
                <a:latin typeface="Gabriola" panose="04040605051002020D02" pitchFamily="82" charset="0"/>
              </a:rPr>
              <a:t>	</a:t>
            </a:r>
            <a:endParaRPr lang="en-US" b="1" dirty="0" smtClean="0">
              <a:solidFill>
                <a:srgbClr val="3353A2"/>
              </a:solidFill>
              <a:latin typeface="Gabriola" panose="04040605051002020D02" pitchFamily="82" charset="0"/>
            </a:endParaRPr>
          </a:p>
          <a:p>
            <a:pPr marL="0" lvl="0" indent="0">
              <a:spcBef>
                <a:spcPts val="0"/>
              </a:spcBef>
              <a:spcAft>
                <a:spcPts val="300"/>
              </a:spcAft>
              <a:buNone/>
            </a:pPr>
            <a:r>
              <a:rPr lang="en-US" sz="2400" dirty="0"/>
              <a:t>We journey because we are drawn to God’s light at the end: </a:t>
            </a:r>
            <a:r>
              <a:rPr lang="en-US" sz="2400" dirty="0" smtClean="0"/>
              <a:t>  it </a:t>
            </a:r>
            <a:r>
              <a:rPr lang="en-US" sz="2400" dirty="0"/>
              <a:t>is God’s promise, borne </a:t>
            </a:r>
            <a:r>
              <a:rPr lang="en-US" sz="2400" dirty="0" smtClean="0"/>
              <a:t>into </a:t>
            </a:r>
            <a:r>
              <a:rPr lang="en-US" sz="2400" dirty="0"/>
              <a:t>our lives</a:t>
            </a:r>
            <a:r>
              <a:rPr lang="en-US" sz="2400" dirty="0" smtClean="0"/>
              <a:t>.</a:t>
            </a:r>
          </a:p>
          <a:p>
            <a:pPr marL="0" lvl="0" indent="0">
              <a:spcBef>
                <a:spcPts val="0"/>
              </a:spcBef>
              <a:spcAft>
                <a:spcPts val="300"/>
              </a:spcAft>
              <a:buNone/>
            </a:pPr>
            <a:endParaRPr lang="en-US" sz="700" dirty="0"/>
          </a:p>
          <a:p>
            <a:pPr marL="0" lvl="0" indent="0">
              <a:spcBef>
                <a:spcPts val="0"/>
              </a:spcBef>
              <a:spcAft>
                <a:spcPts val="300"/>
              </a:spcAft>
              <a:buNone/>
            </a:pPr>
            <a:r>
              <a:rPr lang="en-US" sz="2800" b="1" dirty="0">
                <a:solidFill>
                  <a:srgbClr val="0747A5"/>
                </a:solidFill>
                <a:latin typeface="Gabriola" panose="04040605051002020D02" pitchFamily="82" charset="0"/>
                <a:cs typeface="+mn-cs"/>
              </a:rPr>
              <a:t>All:   </a:t>
            </a:r>
            <a:r>
              <a:rPr lang="en-US" b="1" dirty="0">
                <a:solidFill>
                  <a:srgbClr val="3353A2"/>
                </a:solidFill>
                <a:latin typeface="Gabriola" panose="04040605051002020D02" pitchFamily="82" charset="0"/>
              </a:rPr>
              <a:t>	</a:t>
            </a:r>
            <a:endParaRPr lang="en-US" b="1" dirty="0" smtClean="0">
              <a:solidFill>
                <a:srgbClr val="3353A2"/>
              </a:solidFill>
              <a:latin typeface="Gabriola" panose="04040605051002020D02" pitchFamily="82" charset="0"/>
            </a:endParaRPr>
          </a:p>
          <a:p>
            <a:pPr marL="0" lvl="0" indent="0">
              <a:spcBef>
                <a:spcPts val="0"/>
              </a:spcBef>
              <a:spcAft>
                <a:spcPts val="300"/>
              </a:spcAft>
              <a:buNone/>
            </a:pPr>
            <a:r>
              <a:rPr lang="en-US" sz="2400" b="1" dirty="0" smtClean="0"/>
              <a:t>May </a:t>
            </a:r>
            <a:r>
              <a:rPr lang="en-US" sz="2400" b="1" dirty="0"/>
              <a:t>we kindle God’s light together as we journey on</a:t>
            </a:r>
            <a:r>
              <a:rPr lang="en-US" sz="2400" b="1" dirty="0" smtClean="0"/>
              <a:t>.</a:t>
            </a:r>
            <a:endParaRPr lang="en-US" sz="2400" b="1" dirty="0"/>
          </a:p>
        </p:txBody>
      </p:sp>
    </p:spTree>
    <p:extLst>
      <p:ext uri="{BB962C8B-B14F-4D97-AF65-F5344CB8AC3E}">
        <p14:creationId xmlns:p14="http://schemas.microsoft.com/office/powerpoint/2010/main" val="3569870515"/>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3485" y="439062"/>
            <a:ext cx="8534400" cy="5486400"/>
          </a:xfrm>
        </p:spPr>
        <p:txBody>
          <a:bodyPr/>
          <a:lstStyle/>
          <a:p>
            <a:pPr marL="0" indent="0">
              <a:spcBef>
                <a:spcPts val="0"/>
              </a:spcBef>
              <a:spcAft>
                <a:spcPts val="300"/>
              </a:spcAft>
              <a:buNone/>
            </a:pPr>
            <a:r>
              <a:rPr lang="en-US" sz="2800" b="1" dirty="0">
                <a:solidFill>
                  <a:srgbClr val="0747A5"/>
                </a:solidFill>
                <a:latin typeface="Gabriola" panose="04040605051002020D02" pitchFamily="82" charset="0"/>
                <a:cs typeface="+mn-cs"/>
              </a:rPr>
              <a:t>One:	</a:t>
            </a:r>
          </a:p>
          <a:p>
            <a:pPr marL="0" indent="0">
              <a:spcBef>
                <a:spcPts val="0"/>
              </a:spcBef>
              <a:spcAft>
                <a:spcPts val="300"/>
              </a:spcAft>
              <a:buNone/>
            </a:pPr>
            <a:r>
              <a:rPr lang="en-US" sz="2400" dirty="0" smtClean="0">
                <a:solidFill>
                  <a:prstClr val="black"/>
                </a:solidFill>
              </a:rPr>
              <a:t>This is the day we begin our journey. May we kindle God’s light within us, together, as we journey on.</a:t>
            </a:r>
          </a:p>
          <a:p>
            <a:pPr marL="0" indent="0">
              <a:spcBef>
                <a:spcPts val="0"/>
              </a:spcBef>
              <a:spcAft>
                <a:spcPts val="300"/>
              </a:spcAft>
              <a:buNone/>
            </a:pPr>
            <a:endParaRPr lang="en-US" sz="1400" dirty="0">
              <a:solidFill>
                <a:prstClr val="black"/>
              </a:solidFill>
            </a:endParaRPr>
          </a:p>
          <a:p>
            <a:pPr marL="0" indent="0">
              <a:spcBef>
                <a:spcPts val="0"/>
              </a:spcBef>
              <a:spcAft>
                <a:spcPts val="300"/>
              </a:spcAft>
              <a:buNone/>
            </a:pPr>
            <a:r>
              <a:rPr lang="en-US" sz="2800" b="1" dirty="0">
                <a:solidFill>
                  <a:srgbClr val="0747A5"/>
                </a:solidFill>
                <a:latin typeface="Gabriola" panose="04040605051002020D02" pitchFamily="82" charset="0"/>
                <a:cs typeface="+mn-cs"/>
              </a:rPr>
              <a:t>All:</a:t>
            </a:r>
            <a:r>
              <a:rPr lang="en-US" b="1" dirty="0"/>
              <a:t>	</a:t>
            </a:r>
            <a:endParaRPr lang="en-US" b="1" dirty="0" smtClean="0"/>
          </a:p>
          <a:p>
            <a:pPr marL="0" indent="0">
              <a:spcBef>
                <a:spcPts val="0"/>
              </a:spcBef>
              <a:spcAft>
                <a:spcPts val="300"/>
              </a:spcAft>
              <a:buNone/>
            </a:pPr>
            <a:r>
              <a:rPr lang="en-US" sz="2400" b="1" dirty="0" smtClean="0">
                <a:solidFill>
                  <a:prstClr val="black"/>
                </a:solidFill>
              </a:rPr>
              <a:t>Amen.</a:t>
            </a:r>
          </a:p>
          <a:p>
            <a:pPr marL="0" indent="0">
              <a:spcBef>
                <a:spcPts val="0"/>
              </a:spcBef>
              <a:spcAft>
                <a:spcPts val="300"/>
              </a:spcAft>
              <a:buNone/>
            </a:pPr>
            <a:endParaRPr lang="en-US" sz="1600" dirty="0">
              <a:solidFill>
                <a:prstClr val="black"/>
              </a:solidFill>
            </a:endParaRPr>
          </a:p>
          <a:p>
            <a:endParaRPr lang="en-US" dirty="0"/>
          </a:p>
        </p:txBody>
      </p:sp>
    </p:spTree>
    <p:extLst>
      <p:ext uri="{BB962C8B-B14F-4D97-AF65-F5344CB8AC3E}">
        <p14:creationId xmlns:p14="http://schemas.microsoft.com/office/powerpoint/2010/main" val="1349986017"/>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2252" y="195942"/>
            <a:ext cx="7823547" cy="5638800"/>
          </a:xfrm>
        </p:spPr>
        <p:txBody>
          <a:bodyPr>
            <a:noAutofit/>
          </a:bodyPr>
          <a:lstStyle/>
          <a:p>
            <a:pPr marL="0" indent="0">
              <a:spcBef>
                <a:spcPts val="0"/>
              </a:spcBef>
              <a:buNone/>
            </a:pPr>
            <a:r>
              <a:rPr lang="en-US" sz="4800" b="1" dirty="0" smtClean="0">
                <a:solidFill>
                  <a:srgbClr val="0747A5"/>
                </a:solidFill>
                <a:latin typeface="Gabriola" panose="04040605051002020D02" pitchFamily="82" charset="0"/>
                <a:cs typeface="+mn-cs"/>
              </a:rPr>
              <a:t>Lighting the First Candle</a:t>
            </a:r>
            <a:endParaRPr lang="en-US" sz="4800" b="1" dirty="0">
              <a:solidFill>
                <a:srgbClr val="0747A5"/>
              </a:solidFill>
              <a:latin typeface="Gabriola" panose="04040605051002020D02" pitchFamily="82" charset="0"/>
              <a:cs typeface="+mn-cs"/>
            </a:endParaRPr>
          </a:p>
          <a:p>
            <a:pPr marL="0" indent="0">
              <a:spcBef>
                <a:spcPts val="0"/>
              </a:spcBef>
              <a:buNone/>
            </a:pPr>
            <a:endParaRPr lang="en-US" sz="100" i="1" dirty="0" smtClean="0">
              <a:solidFill>
                <a:schemeClr val="bg2">
                  <a:lumMod val="50000"/>
                </a:schemeClr>
              </a:solidFill>
            </a:endParaRPr>
          </a:p>
          <a:p>
            <a:pPr marL="0" indent="0" fontAlgn="ctr">
              <a:spcAft>
                <a:spcPts val="600"/>
              </a:spcAft>
              <a:buNone/>
            </a:pPr>
            <a:r>
              <a:rPr lang="en-US" sz="2800" b="1" dirty="0">
                <a:solidFill>
                  <a:srgbClr val="0747A5"/>
                </a:solidFill>
                <a:latin typeface="Gabriola" panose="04040605051002020D02" pitchFamily="82" charset="0"/>
                <a:cs typeface="+mn-cs"/>
              </a:rPr>
              <a:t>One:</a:t>
            </a:r>
          </a:p>
          <a:p>
            <a:pPr marL="0" indent="0" fontAlgn="ctr">
              <a:buNone/>
            </a:pPr>
            <a:r>
              <a:rPr lang="en-US" sz="2400" dirty="0" smtClean="0"/>
              <a:t>We light this candle in Hope. </a:t>
            </a:r>
          </a:p>
          <a:p>
            <a:pPr marL="0" indent="0" fontAlgn="ctr">
              <a:buNone/>
            </a:pPr>
            <a:r>
              <a:rPr lang="en-US" sz="1800" i="1" dirty="0" smtClean="0">
                <a:solidFill>
                  <a:schemeClr val="bg2">
                    <a:lumMod val="50000"/>
                  </a:schemeClr>
                </a:solidFill>
              </a:rPr>
              <a:t>The candle of Hope is lit.</a:t>
            </a:r>
          </a:p>
          <a:p>
            <a:pPr marL="0" indent="0" fontAlgn="ctr">
              <a:buNone/>
            </a:pPr>
            <a:endParaRPr lang="en-US" sz="1000" dirty="0" smtClean="0"/>
          </a:p>
          <a:p>
            <a:pPr marL="0" indent="0" fontAlgn="ctr">
              <a:buNone/>
            </a:pPr>
            <a:r>
              <a:rPr lang="en-US" sz="2400" dirty="0" smtClean="0"/>
              <a:t>We bring this light of hope with us, together, on this journey. Hope comes from the Child and our hope is dedicated to the Child lying in a manger. Seeking goodness only, for our neighbors and for ourselves,  may we kindle God’s light of hope within us.</a:t>
            </a:r>
          </a:p>
          <a:p>
            <a:pPr marL="0" indent="0" fontAlgn="ctr">
              <a:lnSpc>
                <a:spcPct val="120000"/>
              </a:lnSpc>
              <a:spcBef>
                <a:spcPts val="0"/>
              </a:spcBef>
              <a:buNone/>
            </a:pPr>
            <a:endParaRPr lang="en-US" sz="1600" i="1" dirty="0" smtClean="0">
              <a:solidFill>
                <a:schemeClr val="bg2">
                  <a:lumMod val="50000"/>
                </a:schemeClr>
              </a:solidFill>
            </a:endParaRPr>
          </a:p>
          <a:p>
            <a:pPr marL="0" indent="0" fontAlgn="ctr">
              <a:lnSpc>
                <a:spcPct val="120000"/>
              </a:lnSpc>
              <a:spcBef>
                <a:spcPts val="0"/>
              </a:spcBef>
              <a:buNone/>
            </a:pPr>
            <a:r>
              <a:rPr lang="en-US" sz="1800" i="1" dirty="0" smtClean="0">
                <a:solidFill>
                  <a:schemeClr val="bg2">
                    <a:lumMod val="50000"/>
                  </a:schemeClr>
                </a:solidFill>
              </a:rPr>
              <a:t>The </a:t>
            </a:r>
            <a:r>
              <a:rPr lang="en-US" sz="1800" i="1" dirty="0">
                <a:solidFill>
                  <a:schemeClr val="bg2">
                    <a:lumMod val="50000"/>
                  </a:schemeClr>
                </a:solidFill>
              </a:rPr>
              <a:t>first verse of “O Little town of Bethlehem” may be sung in response. Following the carol response, the leader may lead the congregation in this prayer.</a:t>
            </a:r>
          </a:p>
          <a:p>
            <a:pPr marL="0" indent="0" fontAlgn="ctr">
              <a:lnSpc>
                <a:spcPct val="120000"/>
              </a:lnSpc>
              <a:spcBef>
                <a:spcPts val="0"/>
              </a:spcBef>
              <a:buNone/>
            </a:pPr>
            <a:endParaRPr lang="en-US" sz="1600" i="1" dirty="0">
              <a:solidFill>
                <a:schemeClr val="bg2">
                  <a:lumMod val="50000"/>
                </a:schemeClr>
              </a:solidFill>
            </a:endParaRPr>
          </a:p>
        </p:txBody>
      </p:sp>
    </p:spTree>
    <p:extLst>
      <p:ext uri="{BB962C8B-B14F-4D97-AF65-F5344CB8AC3E}">
        <p14:creationId xmlns:p14="http://schemas.microsoft.com/office/powerpoint/2010/main" val="3081874374"/>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5643" y="391179"/>
            <a:ext cx="3840488" cy="3633223"/>
          </a:xfrm>
          <a:prstGeom prst="rect">
            <a:avLst/>
          </a:prstGeom>
        </p:spPr>
      </p:pic>
      <p:sp>
        <p:nvSpPr>
          <p:cNvPr id="7" name="TextBox 6"/>
          <p:cNvSpPr txBox="1"/>
          <p:nvPr/>
        </p:nvSpPr>
        <p:spPr>
          <a:xfrm>
            <a:off x="457200" y="556220"/>
            <a:ext cx="5319126" cy="923330"/>
          </a:xfrm>
          <a:prstGeom prst="rect">
            <a:avLst/>
          </a:prstGeom>
          <a:noFill/>
        </p:spPr>
        <p:txBody>
          <a:bodyPr wrap="square" rtlCol="0">
            <a:spAutoFit/>
          </a:bodyPr>
          <a:lstStyle/>
          <a:p>
            <a:r>
              <a:rPr lang="en-US" sz="2800" dirty="0" smtClean="0">
                <a:solidFill>
                  <a:srgbClr val="D9D9FF"/>
                </a:solidFill>
                <a:latin typeface="Segoe UI" panose="020B0502040204020203" pitchFamily="34" charset="0"/>
                <a:cs typeface="Segoe UI" panose="020B0502040204020203" pitchFamily="34" charset="0"/>
              </a:rPr>
              <a:t>Light the candle of </a:t>
            </a:r>
            <a:r>
              <a:rPr lang="en-US" sz="5400" dirty="0" smtClean="0">
                <a:solidFill>
                  <a:prstClr val="white"/>
                </a:solidFill>
                <a:latin typeface="Gabriola" panose="04040605051002020D02" pitchFamily="82" charset="0"/>
              </a:rPr>
              <a:t>HOPE</a:t>
            </a:r>
            <a:endParaRPr lang="en-US" sz="5400" dirty="0">
              <a:solidFill>
                <a:prstClr val="white"/>
              </a:solidFill>
              <a:latin typeface="Gabriola" panose="04040605051002020D02" pitchFamily="82" charset="0"/>
            </a:endParaRPr>
          </a:p>
        </p:txBody>
      </p:sp>
      <p:pic>
        <p:nvPicPr>
          <p:cNvPr id="13"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7215161" y="1942712"/>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846" y="1051236"/>
            <a:ext cx="10754339" cy="7066674"/>
          </a:xfrm>
          <a:prstGeom prst="rect">
            <a:avLst/>
          </a:prstGeom>
        </p:spPr>
      </p:pic>
    </p:spTree>
    <p:extLst>
      <p:ext uri="{BB962C8B-B14F-4D97-AF65-F5344CB8AC3E}">
        <p14:creationId xmlns:p14="http://schemas.microsoft.com/office/powerpoint/2010/main" val="9300483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2599" y="395514"/>
            <a:ext cx="8534400" cy="5486400"/>
          </a:xfrm>
        </p:spPr>
        <p:txBody>
          <a:bodyPr>
            <a:normAutofit/>
          </a:bodyPr>
          <a:lstStyle/>
          <a:p>
            <a:pPr marL="0" indent="0">
              <a:buNone/>
            </a:pPr>
            <a:r>
              <a:rPr lang="en-US" sz="2800" b="1" dirty="0">
                <a:solidFill>
                  <a:srgbClr val="0747A5"/>
                </a:solidFill>
                <a:latin typeface="Gabriola" panose="04040605051002020D02" pitchFamily="82" charset="0"/>
                <a:cs typeface="+mn-cs"/>
              </a:rPr>
              <a:t>One:</a:t>
            </a:r>
            <a:r>
              <a:rPr lang="en-US" b="1" dirty="0">
                <a:solidFill>
                  <a:srgbClr val="3353A2"/>
                </a:solidFill>
                <a:latin typeface="Gabriola" panose="04040605051002020D02" pitchFamily="82" charset="0"/>
              </a:rPr>
              <a:t>	  </a:t>
            </a:r>
            <a:endParaRPr lang="en-US" b="1" dirty="0" smtClean="0">
              <a:solidFill>
                <a:srgbClr val="3353A2"/>
              </a:solidFill>
              <a:latin typeface="Gabriola" panose="04040605051002020D02" pitchFamily="82" charset="0"/>
            </a:endParaRPr>
          </a:p>
          <a:p>
            <a:pPr marL="0" indent="0">
              <a:buNone/>
            </a:pPr>
            <a:r>
              <a:rPr lang="en-US" sz="2400" dirty="0" smtClean="0"/>
              <a:t>Let </a:t>
            </a:r>
            <a:r>
              <a:rPr lang="en-US" sz="2400" dirty="0"/>
              <a:t>us pray together</a:t>
            </a:r>
            <a:r>
              <a:rPr lang="en-US" sz="2400" dirty="0" smtClean="0"/>
              <a:t>.</a:t>
            </a:r>
          </a:p>
          <a:p>
            <a:pPr marL="0" indent="0">
              <a:buNone/>
            </a:pPr>
            <a:endParaRPr lang="en-US" sz="1100" dirty="0"/>
          </a:p>
          <a:p>
            <a:pPr marL="0" indent="0" fontAlgn="ctr">
              <a:spcAft>
                <a:spcPts val="600"/>
              </a:spcAft>
              <a:buNone/>
            </a:pPr>
            <a:r>
              <a:rPr lang="en-US" sz="2800" b="1" dirty="0">
                <a:solidFill>
                  <a:srgbClr val="0747A5"/>
                </a:solidFill>
                <a:latin typeface="Gabriola" panose="04040605051002020D02" pitchFamily="82" charset="0"/>
                <a:cs typeface="+mn-cs"/>
              </a:rPr>
              <a:t>All: </a:t>
            </a:r>
          </a:p>
          <a:p>
            <a:pPr marL="0" indent="0">
              <a:buNone/>
            </a:pPr>
            <a:r>
              <a:rPr lang="en-US" sz="2400" b="1" dirty="0" smtClean="0"/>
              <a:t>Good </a:t>
            </a:r>
            <a:r>
              <a:rPr lang="en-US" sz="2400" b="1" dirty="0"/>
              <a:t>and gracious God, God of darkness and light, </a:t>
            </a:r>
            <a:r>
              <a:rPr lang="en-US" sz="2400" b="1" dirty="0" smtClean="0"/>
              <a:t>             God </a:t>
            </a:r>
            <a:r>
              <a:rPr lang="en-US" sz="2400" b="1" dirty="0"/>
              <a:t>of hope and fear, help us take one step closer </a:t>
            </a:r>
            <a:r>
              <a:rPr lang="en-US" sz="2400" b="1" dirty="0" smtClean="0"/>
              <a:t>           to you</a:t>
            </a:r>
            <a:r>
              <a:rPr lang="en-US" sz="2400" b="1" dirty="0"/>
              <a:t>, toward the joy of unity with you. In this candle light, show us that the power of hope silences doubts </a:t>
            </a:r>
            <a:r>
              <a:rPr lang="en-US" sz="2400" b="1" dirty="0" smtClean="0"/>
              <a:t> and </a:t>
            </a:r>
            <a:r>
              <a:rPr lang="en-US" sz="2400" b="1" dirty="0"/>
              <a:t>fears. Take this light, small but mighty, and magnify </a:t>
            </a:r>
            <a:r>
              <a:rPr lang="en-US" sz="2400" b="1" dirty="0" smtClean="0"/>
              <a:t>  it </a:t>
            </a:r>
            <a:r>
              <a:rPr lang="en-US" sz="2400" b="1" dirty="0"/>
              <a:t>within us until our hope chases away all shadows around our church, our community, our nations and </a:t>
            </a:r>
            <a:r>
              <a:rPr lang="en-US" sz="2400" b="1" dirty="0" smtClean="0"/>
              <a:t>     our </a:t>
            </a:r>
            <a:r>
              <a:rPr lang="en-US" sz="2400" b="1" dirty="0"/>
              <a:t>world. Amen.</a:t>
            </a:r>
          </a:p>
          <a:p>
            <a:pPr marL="0" indent="0">
              <a:buNone/>
            </a:pPr>
            <a:endParaRPr lang="en-US" b="1" dirty="0" smtClean="0">
              <a:solidFill>
                <a:srgbClr val="3353A2"/>
              </a:solidFill>
              <a:latin typeface="Gabriola" panose="04040605051002020D02" pitchFamily="82" charset="0"/>
            </a:endParaRPr>
          </a:p>
          <a:p>
            <a:pPr marL="0" indent="0">
              <a:buNone/>
            </a:pPr>
            <a:endParaRPr lang="en-US" b="1" dirty="0">
              <a:solidFill>
                <a:srgbClr val="3353A2"/>
              </a:solidFill>
              <a:latin typeface="Gabriola" panose="04040605051002020D02" pitchFamily="82" charset="0"/>
            </a:endParaRPr>
          </a:p>
          <a:p>
            <a:pPr marL="0" indent="0">
              <a:buNone/>
            </a:pPr>
            <a:endParaRPr lang="en-US" sz="2400" dirty="0">
              <a:solidFill>
                <a:prstClr val="black"/>
              </a:solidFill>
            </a:endParaRPr>
          </a:p>
        </p:txBody>
      </p:sp>
    </p:spTree>
    <p:extLst>
      <p:ext uri="{BB962C8B-B14F-4D97-AF65-F5344CB8AC3E}">
        <p14:creationId xmlns:p14="http://schemas.microsoft.com/office/powerpoint/2010/main" val="97447745"/>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2253" y="199572"/>
            <a:ext cx="8534400" cy="5486400"/>
          </a:xfrm>
        </p:spPr>
        <p:txBody>
          <a:bodyPr>
            <a:normAutofit fontScale="92500" lnSpcReduction="10000"/>
          </a:bodyPr>
          <a:lstStyle/>
          <a:p>
            <a:pPr marL="0" indent="0">
              <a:buNone/>
            </a:pPr>
            <a:r>
              <a:rPr lang="en-US" sz="5200" b="1" dirty="0">
                <a:solidFill>
                  <a:srgbClr val="0747A5"/>
                </a:solidFill>
                <a:latin typeface="Gabriola" panose="04040605051002020D02" pitchFamily="82" charset="0"/>
                <a:cs typeface="+mn-cs"/>
              </a:rPr>
              <a:t>Call to Offering </a:t>
            </a:r>
          </a:p>
          <a:p>
            <a:pPr marL="0" indent="0">
              <a:buNone/>
            </a:pPr>
            <a:endParaRPr lang="en-US" sz="300" i="1" dirty="0" smtClean="0">
              <a:solidFill>
                <a:schemeClr val="bg2">
                  <a:lumMod val="50000"/>
                </a:schemeClr>
              </a:solidFill>
            </a:endParaRPr>
          </a:p>
          <a:p>
            <a:pPr marL="0" indent="0">
              <a:buNone/>
            </a:pPr>
            <a:r>
              <a:rPr lang="en-US" sz="1900" dirty="0" smtClean="0">
                <a:solidFill>
                  <a:schemeClr val="bg2">
                    <a:lumMod val="50000"/>
                  </a:schemeClr>
                </a:solidFill>
              </a:rPr>
              <a:t>For churches receiving the Christmas Fund Offering today.</a:t>
            </a:r>
          </a:p>
          <a:p>
            <a:pPr marL="0" indent="0" fontAlgn="ctr">
              <a:spcAft>
                <a:spcPts val="600"/>
              </a:spcAft>
              <a:buNone/>
            </a:pPr>
            <a:r>
              <a:rPr lang="en-US" sz="3000" b="1" dirty="0" smtClean="0">
                <a:solidFill>
                  <a:srgbClr val="0747A5"/>
                </a:solidFill>
                <a:latin typeface="Gabriola" panose="04040605051002020D02" pitchFamily="82" charset="0"/>
                <a:cs typeface="+mn-cs"/>
              </a:rPr>
              <a:t>One:</a:t>
            </a:r>
            <a:endParaRPr lang="en-US" sz="3000" b="1" dirty="0">
              <a:solidFill>
                <a:srgbClr val="0747A5"/>
              </a:solidFill>
              <a:latin typeface="Gabriola" panose="04040605051002020D02" pitchFamily="82" charset="0"/>
              <a:cs typeface="+mn-cs"/>
            </a:endParaRPr>
          </a:p>
          <a:p>
            <a:pPr marL="0" indent="0">
              <a:lnSpc>
                <a:spcPct val="120000"/>
              </a:lnSpc>
              <a:spcBef>
                <a:spcPts val="600"/>
              </a:spcBef>
              <a:buNone/>
            </a:pPr>
            <a:r>
              <a:rPr lang="en-US" sz="2600" dirty="0" smtClean="0"/>
              <a:t>What </a:t>
            </a:r>
            <a:r>
              <a:rPr lang="en-US" sz="2600" dirty="0"/>
              <a:t>does it mean to hope? </a:t>
            </a:r>
            <a:endParaRPr lang="en-US" sz="2600" dirty="0" smtClean="0"/>
          </a:p>
          <a:p>
            <a:pPr marL="0" indent="0">
              <a:lnSpc>
                <a:spcPct val="120000"/>
              </a:lnSpc>
              <a:spcBef>
                <a:spcPts val="600"/>
              </a:spcBef>
              <a:buNone/>
            </a:pPr>
            <a:endParaRPr lang="en-US" sz="100" dirty="0" smtClean="0"/>
          </a:p>
          <a:p>
            <a:pPr marL="0" indent="0">
              <a:lnSpc>
                <a:spcPct val="120000"/>
              </a:lnSpc>
              <a:spcBef>
                <a:spcPts val="600"/>
              </a:spcBef>
              <a:buNone/>
            </a:pPr>
            <a:r>
              <a:rPr lang="en-US" sz="2600" dirty="0" smtClean="0"/>
              <a:t>It </a:t>
            </a:r>
            <a:r>
              <a:rPr lang="en-US" sz="2600" dirty="0"/>
              <a:t>means to put your whole trust in God, believing that God’s promises of blessing will be fulfilled. For those who devote their talents, skills and time to our churches in the United Church of Christ, both authorized ministers and lay leaders, hope is a muscle. During this Advent season, we receive </a:t>
            </a:r>
            <a:r>
              <a:rPr lang="en-US" sz="2600" dirty="0" smtClean="0"/>
              <a:t>                   a </a:t>
            </a:r>
            <a:r>
              <a:rPr lang="en-US" sz="2600" dirty="0"/>
              <a:t>Special Mission Offering for the </a:t>
            </a:r>
            <a:r>
              <a:rPr lang="en-US" sz="2600" dirty="0" err="1"/>
              <a:t>UCC</a:t>
            </a:r>
            <a:r>
              <a:rPr lang="en-US" sz="2600" dirty="0"/>
              <a:t> Christmas Fund, </a:t>
            </a:r>
            <a:r>
              <a:rPr lang="en-US" sz="2600" dirty="0" smtClean="0"/>
              <a:t>               and we </a:t>
            </a:r>
            <a:r>
              <a:rPr lang="en-US" sz="2600" dirty="0"/>
              <a:t>do this to show our gratitude for all our leaders. </a:t>
            </a:r>
          </a:p>
        </p:txBody>
      </p:sp>
    </p:spTree>
    <p:extLst>
      <p:ext uri="{BB962C8B-B14F-4D97-AF65-F5344CB8AC3E}">
        <p14:creationId xmlns:p14="http://schemas.microsoft.com/office/powerpoint/2010/main" val="1754238401"/>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2253" y="375722"/>
            <a:ext cx="8534400" cy="5486400"/>
          </a:xfrm>
        </p:spPr>
        <p:txBody>
          <a:bodyPr>
            <a:normAutofit/>
          </a:bodyPr>
          <a:lstStyle/>
          <a:p>
            <a:pPr marL="0" indent="0" fontAlgn="ctr">
              <a:spcAft>
                <a:spcPts val="600"/>
              </a:spcAft>
              <a:buNone/>
            </a:pPr>
            <a:r>
              <a:rPr lang="en-US" sz="2800" b="1" dirty="0">
                <a:solidFill>
                  <a:srgbClr val="0747A5"/>
                </a:solidFill>
                <a:latin typeface="Gabriola" panose="04040605051002020D02" pitchFamily="82" charset="0"/>
                <a:cs typeface="+mn-cs"/>
              </a:rPr>
              <a:t>Call to Offering  Continued…</a:t>
            </a:r>
          </a:p>
          <a:p>
            <a:pPr marL="0" indent="0">
              <a:buNone/>
            </a:pPr>
            <a:endParaRPr lang="en-US" sz="1600" dirty="0" smtClean="0"/>
          </a:p>
          <a:p>
            <a:pPr marL="0" indent="0">
              <a:spcBef>
                <a:spcPts val="0"/>
              </a:spcBef>
              <a:buNone/>
            </a:pPr>
            <a:r>
              <a:rPr lang="en-US" sz="2400" dirty="0" smtClean="0"/>
              <a:t>This </a:t>
            </a:r>
            <a:r>
              <a:rPr lang="en-US" sz="2400" dirty="0"/>
              <a:t>offering will help both active and retired clergy meet basic financial needs like health care and retirement income. Moreover, the Christmas Fund Offering provides emergency assistance in times of financial strife. This offering is our chance to strengthen our own muscles of hope and to keep </a:t>
            </a:r>
            <a:r>
              <a:rPr lang="en-US" sz="2400" dirty="0" smtClean="0"/>
              <a:t>      lit </a:t>
            </a:r>
            <a:r>
              <a:rPr lang="en-US" sz="2400" dirty="0"/>
              <a:t>its beacon for those who serve the Church. Let us receive </a:t>
            </a:r>
            <a:r>
              <a:rPr lang="en-US" sz="2400" dirty="0" smtClean="0"/>
              <a:t>this morning’s offering.</a:t>
            </a:r>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dirty="0"/>
          </a:p>
        </p:txBody>
      </p:sp>
    </p:spTree>
    <p:extLst>
      <p:ext uri="{BB962C8B-B14F-4D97-AF65-F5344CB8AC3E}">
        <p14:creationId xmlns:p14="http://schemas.microsoft.com/office/powerpoint/2010/main" val="3675074598"/>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dvent 2013 Trial Bi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11357</TotalTime>
  <Words>431</Words>
  <Application>Microsoft Office PowerPoint</Application>
  <PresentationFormat>On-screen Show (4:3)</PresentationFormat>
  <Paragraphs>68</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Optima</vt:lpstr>
      <vt:lpstr>Gabriola</vt:lpstr>
      <vt:lpstr>Adobe Devanagari</vt:lpstr>
      <vt:lpstr>Calibri</vt:lpstr>
      <vt:lpstr>Segoe UI</vt:lpstr>
      <vt:lpstr>Charlemagne Std</vt:lpstr>
      <vt:lpstr>Advent 2013 Trial Big</vt:lpstr>
      <vt:lpstr>FIRST Sunday in Advent Sunday, November 29th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Fund 2013</dc:title>
  <dc:creator>Susan Faulstick</dc:creator>
  <cp:lastModifiedBy>Susan Faulstick</cp:lastModifiedBy>
  <cp:revision>186</cp:revision>
  <cp:lastPrinted>2014-10-24T19:33:43Z</cp:lastPrinted>
  <dcterms:created xsi:type="dcterms:W3CDTF">2013-10-01T14:56:24Z</dcterms:created>
  <dcterms:modified xsi:type="dcterms:W3CDTF">2015-10-29T20:58:37Z</dcterms:modified>
</cp:coreProperties>
</file>