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88" r:id="rId2"/>
    <p:sldId id="289" r:id="rId3"/>
    <p:sldId id="312" r:id="rId4"/>
    <p:sldId id="313" r:id="rId5"/>
    <p:sldId id="314" r:id="rId6"/>
    <p:sldId id="315" r:id="rId7"/>
    <p:sldId id="279" r:id="rId8"/>
    <p:sldId id="304" r:id="rId9"/>
    <p:sldId id="308" r:id="rId10"/>
    <p:sldId id="309" r:id="rId11"/>
    <p:sldId id="306" r:id="rId12"/>
    <p:sldId id="287" r:id="rId13"/>
  </p:sldIdLst>
  <p:sldSz cx="9144000" cy="6858000" type="screen4x3"/>
  <p:notesSz cx="7315200" cy="9601200"/>
  <p:embeddedFontLst>
    <p:embeddedFont>
      <p:font typeface="Optima" panose="020B0502050508020304" pitchFamily="34" charset="0"/>
      <p:regular r:id="rId16"/>
      <p:bold r:id="rId17"/>
      <p:italic r:id="rId18"/>
      <p:boldItalic r:id="rId19"/>
    </p:embeddedFont>
    <p:embeddedFont>
      <p:font typeface="Gabriola" panose="04040605051002020D02" pitchFamily="82" charset="0"/>
      <p:regular r:id="rId20"/>
    </p:embeddedFont>
    <p:embeddedFont>
      <p:font typeface="Calibri" panose="020F0502020204030204" pitchFamily="34" charset="0"/>
      <p:regular r:id="rId21"/>
      <p:bold r:id="rId22"/>
      <p:italic r:id="rId23"/>
      <p:boldItalic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C04121-AAB6-479F-A531-D3312DAD1EF4}" type="datetimeFigureOut">
              <a:rPr lang="en-US" smtClean="0"/>
              <a:t>10/29/2015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E7D07D4A-CDDD-46E3-BB3C-A6C1F112004D}" type="slidenum">
              <a:rPr lang="en-US" smtClean="0"/>
              <a:t>‹#›</a:t>
            </a:fld>
            <a:endParaRPr lang="en-US"/>
          </a:p>
        </p:txBody>
      </p:sp>
    </p:spTree>
    <p:extLst>
      <p:ext uri="{BB962C8B-B14F-4D97-AF65-F5344CB8AC3E}">
        <p14:creationId xmlns:p14="http://schemas.microsoft.com/office/powerpoint/2010/main" val="30685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07D4A-CDDD-46E3-BB3C-A6C1F112004D}" type="slidenum">
              <a:rPr lang="en-US" smtClean="0"/>
              <a:t>3</a:t>
            </a:fld>
            <a:endParaRPr lang="en-US"/>
          </a:p>
        </p:txBody>
      </p:sp>
    </p:spTree>
    <p:extLst>
      <p:ext uri="{BB962C8B-B14F-4D97-AF65-F5344CB8AC3E}">
        <p14:creationId xmlns:p14="http://schemas.microsoft.com/office/powerpoint/2010/main" val="140176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321175"/>
            <a:ext cx="11125201" cy="1546225"/>
          </a:xfrm>
        </p:spPr>
        <p:txBody>
          <a:bodyPr>
            <a:noAutofit/>
          </a:bodyPr>
          <a:lstStyle/>
          <a:p>
            <a:pPr algn="l"/>
            <a:r>
              <a:rPr lang="en-US" b="1" dirty="0" smtClean="0">
                <a:solidFill>
                  <a:schemeClr val="bg1">
                    <a:lumMod val="95000"/>
                  </a:schemeClr>
                </a:solidFill>
                <a:latin typeface="Charlemagne Std" pitchFamily="82" charset="0"/>
                <a:cs typeface="Adobe Devanagari" pitchFamily="18" charset="0"/>
              </a:rPr>
              <a:t>CHRISTMAS EVE</a:t>
            </a:r>
            <a:r>
              <a:rPr lang="en-US" sz="6000" b="1" dirty="0" smtClean="0">
                <a:solidFill>
                  <a:schemeClr val="bg1">
                    <a:lumMod val="95000"/>
                  </a:schemeClr>
                </a:solidFill>
                <a:latin typeface="Charlemagne Std" pitchFamily="82" charset="0"/>
                <a:cs typeface="Adobe Devanagari" pitchFamily="18" charset="0"/>
              </a:rPr>
              <a:t/>
            </a:r>
            <a:br>
              <a:rPr lang="en-US" sz="60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DECEMBER 24th</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14514" y="6270076"/>
            <a:ext cx="6400800" cy="1752600"/>
          </a:xfrm>
        </p:spPr>
        <p:txBody>
          <a:bodyPr>
            <a:normAutofit/>
          </a:bodyPr>
          <a:lstStyle/>
          <a:p>
            <a:pPr algn="l">
              <a:spcBef>
                <a:spcPts val="0"/>
              </a:spcBef>
            </a:pPr>
            <a:r>
              <a:rPr lang="en-US" sz="1400" dirty="0" smtClean="0">
                <a:solidFill>
                  <a:schemeClr val="bg1"/>
                </a:solidFill>
                <a:latin typeface="Segoe UI" panose="020B0502040204020203" pitchFamily="34" charset="0"/>
              </a:rPr>
              <a:t>ADVENT </a:t>
            </a:r>
            <a:r>
              <a:rPr lang="en-US" sz="1400" dirty="0">
                <a:solidFill>
                  <a:schemeClr val="bg1"/>
                </a:solidFill>
                <a:latin typeface="Segoe UI" panose="020B0502040204020203" pitchFamily="34" charset="0"/>
              </a:rPr>
              <a:t>V</a:t>
            </a:r>
            <a:r>
              <a:rPr lang="en-US" sz="1400" dirty="0" smtClean="0">
                <a:solidFill>
                  <a:schemeClr val="bg1"/>
                </a:solidFill>
                <a:latin typeface="Segoe UI" panose="020B0502040204020203" pitchFamily="34" charset="0"/>
              </a:rPr>
              <a:t> – CHRISTMAS EVE</a:t>
            </a:r>
          </a:p>
          <a:p>
            <a:pPr algn="l">
              <a:spcBef>
                <a:spcPts val="0"/>
              </a:spcBef>
            </a:pPr>
            <a:r>
              <a:rPr lang="en-US" sz="1400" dirty="0" smtClean="0">
                <a:solidFill>
                  <a:schemeClr val="bg1"/>
                </a:solidFill>
                <a:latin typeface="Segoe UI" panose="020B0502040204020203" pitchFamily="34" charset="0"/>
              </a:rPr>
              <a:t>Isaiah 9:2-7; Luke 2:1-20</a:t>
            </a:r>
            <a:endParaRPr lang="en-US" sz="1400" dirty="0">
              <a:solidFill>
                <a:schemeClr val="bg1"/>
              </a:solidFill>
              <a:latin typeface="Segoe UI" panose="020B0502040204020203" pitchFamily="34" charset="0"/>
            </a:endParaRPr>
          </a:p>
          <a:p>
            <a:pPr marL="0" indent="0" algn="l">
              <a:spcBef>
                <a:spcPts val="0"/>
              </a:spcBef>
              <a:buNone/>
            </a:pPr>
            <a:endParaRPr lang="en-US" sz="1800" dirty="0" smtClean="0">
              <a:solidFill>
                <a:schemeClr val="accent2">
                  <a:lumMod val="60000"/>
                  <a:lumOff val="40000"/>
                </a:schemeClr>
              </a:solidFill>
              <a:latin typeface="Segoe UI" panose="020B0502040204020203" pitchFamily="34" charset="0"/>
              <a:cs typeface="Segoe UI" panose="020B0502040204020203" pitchFamily="34" charset="0"/>
            </a:endParaRPr>
          </a:p>
        </p:txBody>
      </p:sp>
      <p:pic>
        <p:nvPicPr>
          <p:cNvPr id="20" name="Picture 19" descr="PblogoCFwhite.eps"/>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5" y="3242736"/>
            <a:ext cx="4952999" cy="1133323"/>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93764"/>
            <a:ext cx="8534400" cy="6035040"/>
          </a:xfrm>
        </p:spPr>
        <p:txBody>
          <a:bodyPr>
            <a:normAutofit/>
          </a:bodyPr>
          <a:lstStyle/>
          <a:p>
            <a:pPr marL="0" indent="0">
              <a:buNone/>
            </a:pPr>
            <a:r>
              <a:rPr lang="en-US" sz="4800" b="1" dirty="0">
                <a:solidFill>
                  <a:srgbClr val="0747A5"/>
                </a:solidFill>
                <a:latin typeface="Gabriola" panose="04040605051002020D02" pitchFamily="82" charset="0"/>
                <a:cs typeface="+mn-cs"/>
              </a:rPr>
              <a:t>Prayer of </a:t>
            </a:r>
            <a:r>
              <a:rPr lang="en-US" sz="4800" b="1" dirty="0" smtClean="0">
                <a:solidFill>
                  <a:srgbClr val="0747A5"/>
                </a:solidFill>
                <a:latin typeface="Gabriola" panose="04040605051002020D02" pitchFamily="82" charset="0"/>
                <a:cs typeface="+mn-cs"/>
              </a:rPr>
              <a:t>Dedication</a:t>
            </a:r>
          </a:p>
          <a:p>
            <a:pPr marL="0" indent="0">
              <a:buNone/>
            </a:pPr>
            <a:endParaRPr lang="en-US" sz="800" b="1" dirty="0">
              <a:solidFill>
                <a:srgbClr val="0747A5"/>
              </a:solidFill>
              <a:latin typeface="Gabriola" panose="04040605051002020D02" pitchFamily="82" charset="0"/>
              <a:cs typeface="+mn-cs"/>
            </a:endParaRPr>
          </a:p>
          <a:p>
            <a:pPr marL="0" indent="0" fontAlgn="ctr">
              <a:spcAft>
                <a:spcPts val="600"/>
              </a:spcAft>
              <a:buNone/>
            </a:pPr>
            <a:r>
              <a:rPr lang="en-US" sz="2800" b="1" dirty="0">
                <a:solidFill>
                  <a:srgbClr val="0747A5"/>
                </a:solidFill>
                <a:latin typeface="Gabriola" panose="04040605051002020D02" pitchFamily="82" charset="0"/>
                <a:cs typeface="+mn-cs"/>
              </a:rPr>
              <a:t>One: </a:t>
            </a:r>
          </a:p>
          <a:p>
            <a:pPr marL="0" indent="0">
              <a:buNone/>
            </a:pPr>
            <a:r>
              <a:rPr lang="en-US" sz="2400" dirty="0" smtClean="0"/>
              <a:t>Please join me in prayer.</a:t>
            </a:r>
          </a:p>
          <a:p>
            <a:pPr marL="0" indent="0">
              <a:buNone/>
            </a:pPr>
            <a:endParaRPr lang="en-US" sz="160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Gracious God, we pray that you would richly bless and multiply these gifts. May all who receive these gracious offerings know that you are with them. And in our giving may we know that you are with us. We pray this in the name of Jesus the Christ, our Emmanuel, God with us,                                in our giving and our receiving. Amen.</a:t>
            </a:r>
            <a:endParaRPr lang="en-US" sz="2400" b="1" dirty="0"/>
          </a:p>
        </p:txBody>
      </p:sp>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4886" y="-228600"/>
            <a:ext cx="3840488" cy="3633223"/>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731" y="627333"/>
            <a:ext cx="3840488" cy="3633223"/>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76200"/>
            <a:ext cx="3840488" cy="3633223"/>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866" y="286042"/>
            <a:ext cx="3840488" cy="3633223"/>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24457"/>
            <a:ext cx="3840488" cy="3633223"/>
          </a:xfrm>
          <a:prstGeom prst="rect">
            <a:avLst/>
          </a:prstGeom>
        </p:spPr>
      </p:pic>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689265" y="2171597"/>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351101"/>
            <a:ext cx="10359571" cy="6807272"/>
          </a:xfrm>
          <a:prstGeom prst="rect">
            <a:avLst/>
          </a:prstGeom>
        </p:spPr>
      </p:pic>
      <p:pic>
        <p:nvPicPr>
          <p:cNvPr id="5"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200400" y="19050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5577114" y="1781628"/>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2193465" y="20574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4466772" y="145143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228"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Christmas Eve</a:t>
            </a:r>
            <a:endParaRPr lang="en-US" sz="4800" b="1" dirty="0">
              <a:solidFill>
                <a:srgbClr val="0747A5"/>
              </a:solidFill>
              <a:latin typeface="Gabriola" panose="04040605051002020D02" pitchFamily="82" charset="0"/>
            </a:endParaRPr>
          </a:p>
          <a:p>
            <a:endParaRPr lang="en-US" sz="4000" b="1" dirty="0">
              <a:solidFill>
                <a:srgbClr val="004A82"/>
              </a:solidFill>
              <a:latin typeface="Gabriola" panose="04040605051002020D02" pitchFamily="82" charset="0"/>
            </a:endParaRPr>
          </a:p>
        </p:txBody>
      </p:sp>
      <p:sp>
        <p:nvSpPr>
          <p:cNvPr id="20" name="Rectangle 19"/>
          <p:cNvSpPr/>
          <p:nvPr/>
        </p:nvSpPr>
        <p:spPr>
          <a:xfrm>
            <a:off x="500745" y="926637"/>
            <a:ext cx="7162800" cy="4955203"/>
          </a:xfrm>
          <a:prstGeom prst="rect">
            <a:avLst/>
          </a:prstGeom>
        </p:spPr>
        <p:txBody>
          <a:bodyPr wrap="square">
            <a:spAutoFit/>
          </a:bodyPr>
          <a:lstStyle/>
          <a:p>
            <a:r>
              <a:rPr lang="en-US" sz="2000" i="1" dirty="0" smtClean="0">
                <a:solidFill>
                  <a:schemeClr val="bg2">
                    <a:lumMod val="50000"/>
                  </a:schemeClr>
                </a:solidFill>
                <a:latin typeface="Segoe UI" panose="020B0502040204020203" pitchFamily="34" charset="0"/>
                <a:cs typeface="Segoe UI" panose="020B0502040204020203" pitchFamily="34" charset="0"/>
              </a:rPr>
              <a:t>As the liturgist approaches, the hymn, “O Come, O come Emmanuel” plays softly.</a:t>
            </a:r>
          </a:p>
          <a:p>
            <a:pPr lvl="0"/>
            <a:endParaRPr lang="en-US" sz="8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As night falls, and the shadows grow long, we wait in hopeful expectation for the coming light.</a:t>
            </a:r>
            <a:endParaRPr lang="en-US" sz="2400" dirty="0">
              <a:latin typeface="Segoe UI" panose="020B0502040204020203" pitchFamily="34" charset="0"/>
              <a:cs typeface="Segoe UI" panose="020B0502040204020203" pitchFamily="34" charset="0"/>
            </a:endParaRPr>
          </a:p>
          <a:p>
            <a:endParaRPr lang="en-US" sz="16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r>
              <a:rPr lang="en-US" sz="2800" b="1" dirty="0" smtClean="0">
                <a:solidFill>
                  <a:srgbClr val="0747A5"/>
                </a:solidFill>
                <a:latin typeface="Gabriola" panose="04040605051002020D02" pitchFamily="82" charset="0"/>
              </a:rPr>
              <a:t>: </a:t>
            </a:r>
            <a:r>
              <a:rPr lang="en-US" sz="2800" dirty="0" smtClean="0">
                <a:solidFill>
                  <a:schemeClr val="bg2">
                    <a:lumMod val="50000"/>
                  </a:schemeClr>
                </a:solidFill>
                <a:latin typeface="Gabriola" panose="04040605051002020D02" pitchFamily="82" charset="0"/>
              </a:rPr>
              <a:t>Singing</a:t>
            </a:r>
            <a:endParaRPr lang="en-US" sz="2800" dirty="0">
              <a:solidFill>
                <a:schemeClr val="bg2">
                  <a:lumMod val="50000"/>
                </a:schemeClr>
              </a:solidFill>
              <a:latin typeface="Gabriola" panose="04040605051002020D02" pitchFamily="82" charset="0"/>
            </a:endParaRPr>
          </a:p>
          <a:p>
            <a:pPr fontAlgn="ctr"/>
            <a:r>
              <a:rPr lang="en-US" sz="2400" b="1" dirty="0" smtClean="0">
                <a:latin typeface="Segoe UI" panose="020B0502040204020203" pitchFamily="34" charset="0"/>
                <a:cs typeface="Segoe UI" panose="020B0502040204020203" pitchFamily="34" charset="0"/>
              </a:rPr>
              <a:t>O Come, O come, Emmanuel,</a:t>
            </a:r>
          </a:p>
          <a:p>
            <a:pPr fontAlgn="ctr"/>
            <a:r>
              <a:rPr lang="en-US" sz="2400" b="1" dirty="0" smtClean="0">
                <a:latin typeface="Segoe UI" panose="020B0502040204020203" pitchFamily="34" charset="0"/>
                <a:cs typeface="Segoe UI" panose="020B0502040204020203" pitchFamily="34" charset="0"/>
              </a:rPr>
              <a:t>And ransom captive Israel,</a:t>
            </a:r>
          </a:p>
          <a:p>
            <a:pPr fontAlgn="ctr"/>
            <a:r>
              <a:rPr lang="en-US" sz="2400" b="1" dirty="0" smtClean="0">
                <a:latin typeface="Segoe UI" panose="020B0502040204020203" pitchFamily="34" charset="0"/>
                <a:cs typeface="Segoe UI" panose="020B0502040204020203" pitchFamily="34" charset="0"/>
              </a:rPr>
              <a:t>That mourns in lonely exile here</a:t>
            </a:r>
          </a:p>
          <a:p>
            <a:pPr fontAlgn="ctr"/>
            <a:r>
              <a:rPr lang="en-US" sz="2400" b="1" dirty="0" smtClean="0">
                <a:latin typeface="Segoe UI" panose="020B0502040204020203" pitchFamily="34" charset="0"/>
                <a:cs typeface="Segoe UI" panose="020B0502040204020203" pitchFamily="34" charset="0"/>
              </a:rPr>
              <a:t>Until the child of God appear.</a:t>
            </a:r>
          </a:p>
          <a:p>
            <a:pPr fontAlgn="ctr"/>
            <a:endParaRPr lang="en-US" b="1" dirty="0">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Hope as the congregation sings.</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8001" y="315690"/>
            <a:ext cx="8200570" cy="5663089"/>
          </a:xfrm>
          <a:prstGeom prst="rect">
            <a:avLst/>
          </a:prstGeom>
        </p:spPr>
        <p:txBody>
          <a:bodyPr wrap="square">
            <a:spAutoFit/>
          </a:bodyPr>
          <a:lstStyle/>
          <a:p>
            <a:pPr lvl="0"/>
            <a:endParaRPr lang="en-US" sz="8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As war and violence swirl around us, we watch for the coming Prince of Peace.</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r>
              <a:rPr lang="en-US" sz="2800" b="1" dirty="0" smtClean="0">
                <a:solidFill>
                  <a:srgbClr val="0747A5"/>
                </a:solidFill>
                <a:latin typeface="Gabriola" panose="04040605051002020D02" pitchFamily="82" charset="0"/>
              </a:rPr>
              <a:t>: </a:t>
            </a:r>
            <a:r>
              <a:rPr lang="en-US" sz="2800" dirty="0" smtClean="0">
                <a:solidFill>
                  <a:schemeClr val="bg2">
                    <a:lumMod val="50000"/>
                  </a:schemeClr>
                </a:solidFill>
                <a:latin typeface="Gabriola" panose="04040605051002020D02" pitchFamily="82" charset="0"/>
              </a:rPr>
              <a:t>Singing</a:t>
            </a:r>
            <a:endParaRPr lang="en-US" sz="2800" dirty="0">
              <a:solidFill>
                <a:schemeClr val="bg2">
                  <a:lumMod val="50000"/>
                </a:schemeClr>
              </a:solidFill>
              <a:latin typeface="Gabriola" panose="04040605051002020D02" pitchFamily="82" charset="0"/>
            </a:endParaRPr>
          </a:p>
          <a:p>
            <a:pPr fontAlgn="ctr"/>
            <a:r>
              <a:rPr lang="en-US" sz="2400" b="1" dirty="0" smtClean="0">
                <a:latin typeface="Segoe UI" panose="020B0502040204020203" pitchFamily="34" charset="0"/>
                <a:cs typeface="Segoe UI" panose="020B0502040204020203" pitchFamily="34" charset="0"/>
              </a:rPr>
              <a:t>O Come, desire of Nations, bind</a:t>
            </a:r>
          </a:p>
          <a:p>
            <a:pPr fontAlgn="ctr"/>
            <a:r>
              <a:rPr lang="en-US" sz="2400" b="1" dirty="0" smtClean="0">
                <a:latin typeface="Segoe UI" panose="020B0502040204020203" pitchFamily="34" charset="0"/>
                <a:cs typeface="Segoe UI" panose="020B0502040204020203" pitchFamily="34" charset="0"/>
              </a:rPr>
              <a:t>All people in one heart and mind.</a:t>
            </a:r>
          </a:p>
          <a:p>
            <a:pPr fontAlgn="ctr"/>
            <a:r>
              <a:rPr lang="en-US" sz="2400" b="1" dirty="0" smtClean="0">
                <a:latin typeface="Segoe UI" panose="020B0502040204020203" pitchFamily="34" charset="0"/>
                <a:cs typeface="Segoe UI" panose="020B0502040204020203" pitchFamily="34" charset="0"/>
              </a:rPr>
              <a:t>Bid all our sad divisions cease,</a:t>
            </a:r>
          </a:p>
          <a:p>
            <a:pPr fontAlgn="ctr"/>
            <a:r>
              <a:rPr lang="en-US" sz="2400" b="1" dirty="0" smtClean="0">
                <a:latin typeface="Segoe UI" panose="020B0502040204020203" pitchFamily="34" charset="0"/>
                <a:cs typeface="Segoe UI" panose="020B0502040204020203" pitchFamily="34" charset="0"/>
              </a:rPr>
              <a:t>And fill the world with Heaven’s peace.</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Peace while congregation sings.</a:t>
            </a: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9494430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8001" y="319314"/>
            <a:ext cx="8200570" cy="5663089"/>
          </a:xfrm>
          <a:prstGeom prst="rect">
            <a:avLst/>
          </a:prstGeom>
        </p:spPr>
        <p:txBody>
          <a:bodyPr wrap="square">
            <a:spAutoFit/>
          </a:bodyPr>
          <a:lstStyle/>
          <a:p>
            <a:pPr lvl="0"/>
            <a:endParaRPr lang="en-US" sz="8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As we struggle amid the shadows and gloom, we drink deeply from the font of all joy.</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r>
              <a:rPr lang="en-US" sz="2800" b="1" dirty="0" smtClean="0">
                <a:solidFill>
                  <a:srgbClr val="0747A5"/>
                </a:solidFill>
                <a:latin typeface="Gabriola" panose="04040605051002020D02" pitchFamily="82" charset="0"/>
              </a:rPr>
              <a:t>: </a:t>
            </a:r>
            <a:r>
              <a:rPr lang="en-US" sz="2800" dirty="0" smtClean="0">
                <a:solidFill>
                  <a:schemeClr val="bg2">
                    <a:lumMod val="50000"/>
                  </a:schemeClr>
                </a:solidFill>
                <a:latin typeface="Gabriola" panose="04040605051002020D02" pitchFamily="82" charset="0"/>
              </a:rPr>
              <a:t>Singing</a:t>
            </a:r>
            <a:endParaRPr lang="en-US" sz="2800" dirty="0">
              <a:solidFill>
                <a:schemeClr val="bg2">
                  <a:lumMod val="50000"/>
                </a:schemeClr>
              </a:solidFill>
              <a:latin typeface="Gabriola" panose="04040605051002020D02" pitchFamily="82" charset="0"/>
            </a:endParaRPr>
          </a:p>
          <a:p>
            <a:pPr fontAlgn="ctr"/>
            <a:r>
              <a:rPr lang="en-US" sz="2400" b="1" dirty="0" smtClean="0">
                <a:latin typeface="Segoe UI" panose="020B0502040204020203" pitchFamily="34" charset="0"/>
                <a:cs typeface="Segoe UI" panose="020B0502040204020203" pitchFamily="34" charset="0"/>
              </a:rPr>
              <a:t>O Come, Key of David come,</a:t>
            </a:r>
          </a:p>
          <a:p>
            <a:pPr fontAlgn="ctr"/>
            <a:r>
              <a:rPr lang="en-US" sz="2400" b="1" dirty="0" smtClean="0">
                <a:latin typeface="Segoe UI" panose="020B0502040204020203" pitchFamily="34" charset="0"/>
                <a:cs typeface="Segoe UI" panose="020B0502040204020203" pitchFamily="34" charset="0"/>
              </a:rPr>
              <a:t>And open wide your heavenly home;</a:t>
            </a:r>
          </a:p>
          <a:p>
            <a:pPr fontAlgn="ctr"/>
            <a:r>
              <a:rPr lang="en-US" sz="2400" b="1" dirty="0" smtClean="0">
                <a:latin typeface="Segoe UI" panose="020B0502040204020203" pitchFamily="34" charset="0"/>
                <a:cs typeface="Segoe UI" panose="020B0502040204020203" pitchFamily="34" charset="0"/>
              </a:rPr>
              <a:t>Make safe the path to endless day,</a:t>
            </a:r>
          </a:p>
          <a:p>
            <a:pPr fontAlgn="ctr"/>
            <a:r>
              <a:rPr lang="en-US" sz="2400" b="1" dirty="0" smtClean="0">
                <a:latin typeface="Segoe UI" panose="020B0502040204020203" pitchFamily="34" charset="0"/>
                <a:cs typeface="Segoe UI" panose="020B0502040204020203" pitchFamily="34" charset="0"/>
              </a:rPr>
              <a:t>To death’s destruction close the way.</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Joy while congregation sings.</a:t>
            </a: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0903707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8001" y="315684"/>
            <a:ext cx="8200570" cy="5663089"/>
          </a:xfrm>
          <a:prstGeom prst="rect">
            <a:avLst/>
          </a:prstGeom>
        </p:spPr>
        <p:txBody>
          <a:bodyPr wrap="square">
            <a:spAutoFit/>
          </a:bodyPr>
          <a:lstStyle/>
          <a:p>
            <a:pPr lvl="0"/>
            <a:endParaRPr lang="en-US" sz="8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As love seems a rare commodity in our world, we cling to the love that will not let us go.</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r>
              <a:rPr lang="en-US" sz="2800" b="1" dirty="0" smtClean="0">
                <a:solidFill>
                  <a:srgbClr val="0747A5"/>
                </a:solidFill>
                <a:latin typeface="Gabriola" panose="04040605051002020D02" pitchFamily="82" charset="0"/>
              </a:rPr>
              <a:t>: </a:t>
            </a:r>
            <a:r>
              <a:rPr lang="en-US" sz="2800" dirty="0" smtClean="0">
                <a:solidFill>
                  <a:schemeClr val="bg2">
                    <a:lumMod val="50000"/>
                  </a:schemeClr>
                </a:solidFill>
                <a:latin typeface="Gabriola" panose="04040605051002020D02" pitchFamily="82" charset="0"/>
              </a:rPr>
              <a:t>Singing</a:t>
            </a:r>
            <a:endParaRPr lang="en-US" sz="2800" dirty="0">
              <a:solidFill>
                <a:schemeClr val="bg2">
                  <a:lumMod val="50000"/>
                </a:schemeClr>
              </a:solidFill>
              <a:latin typeface="Gabriola" panose="04040605051002020D02" pitchFamily="82" charset="0"/>
            </a:endParaRPr>
          </a:p>
          <a:p>
            <a:pPr fontAlgn="ctr"/>
            <a:r>
              <a:rPr lang="en-US" sz="2400" b="1" dirty="0" smtClean="0">
                <a:latin typeface="Segoe UI" panose="020B0502040204020203" pitchFamily="34" charset="0"/>
                <a:cs typeface="Segoe UI" panose="020B0502040204020203" pitchFamily="34" charset="0"/>
              </a:rPr>
              <a:t>O Come, thou Dayspring, come and cheer</a:t>
            </a:r>
          </a:p>
          <a:p>
            <a:pPr fontAlgn="ctr"/>
            <a:r>
              <a:rPr lang="en-US" sz="2400" b="1" dirty="0" smtClean="0">
                <a:latin typeface="Segoe UI" panose="020B0502040204020203" pitchFamily="34" charset="0"/>
                <a:cs typeface="Segoe UI" panose="020B0502040204020203" pitchFamily="34" charset="0"/>
              </a:rPr>
              <a:t>Our spirits by thine advent here;</a:t>
            </a:r>
          </a:p>
          <a:p>
            <a:pPr fontAlgn="ctr"/>
            <a:r>
              <a:rPr lang="en-US" sz="2400" b="1" dirty="0" smtClean="0">
                <a:latin typeface="Segoe UI" panose="020B0502040204020203" pitchFamily="34" charset="0"/>
                <a:cs typeface="Segoe UI" panose="020B0502040204020203" pitchFamily="34" charset="0"/>
              </a:rPr>
              <a:t>Love stir within the womb of night,</a:t>
            </a:r>
          </a:p>
          <a:p>
            <a:pPr fontAlgn="ctr"/>
            <a:r>
              <a:rPr lang="en-US" sz="2400" b="1" dirty="0" smtClean="0">
                <a:latin typeface="Segoe UI" panose="020B0502040204020203" pitchFamily="34" charset="0"/>
                <a:cs typeface="Segoe UI" panose="020B0502040204020203" pitchFamily="34" charset="0"/>
              </a:rPr>
              <a:t>And death’s dark shadows put to flight.</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000" i="1" dirty="0">
                <a:solidFill>
                  <a:schemeClr val="bg2">
                    <a:lumMod val="50000"/>
                  </a:schemeClr>
                </a:solidFill>
                <a:latin typeface="Segoe UI" panose="020B0502040204020203" pitchFamily="34" charset="0"/>
                <a:cs typeface="Segoe UI" panose="020B0502040204020203" pitchFamily="34" charset="0"/>
              </a:rPr>
              <a:t>L</a:t>
            </a:r>
            <a:r>
              <a:rPr lang="en-US" sz="2000" i="1" dirty="0" smtClean="0">
                <a:solidFill>
                  <a:schemeClr val="bg2">
                    <a:lumMod val="50000"/>
                  </a:schemeClr>
                </a:solidFill>
                <a:latin typeface="Segoe UI" panose="020B0502040204020203" pitchFamily="34" charset="0"/>
                <a:cs typeface="Segoe UI" panose="020B0502040204020203" pitchFamily="34" charset="0"/>
              </a:rPr>
              <a:t>ight the candle of Love while congregation sings.</a:t>
            </a: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78062283"/>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8001" y="315690"/>
            <a:ext cx="8200570" cy="5663089"/>
          </a:xfrm>
          <a:prstGeom prst="rect">
            <a:avLst/>
          </a:prstGeom>
        </p:spPr>
        <p:txBody>
          <a:bodyPr wrap="square">
            <a:spAutoFit/>
          </a:bodyPr>
          <a:lstStyle/>
          <a:p>
            <a:pPr lvl="0"/>
            <a:endParaRPr lang="en-US" sz="8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People of God, rejoice, for a child has been born for us, a son given to us; authority rests upon his shoulders; and he is named Wonderful Counselor, Mighty God, Everlasting Mother, Prince of Peace.</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r>
              <a:rPr lang="en-US" sz="2800" b="1" dirty="0" smtClean="0">
                <a:solidFill>
                  <a:srgbClr val="0747A5"/>
                </a:solidFill>
                <a:latin typeface="Gabriola" panose="04040605051002020D02" pitchFamily="82" charset="0"/>
              </a:rPr>
              <a:t>: </a:t>
            </a:r>
            <a:r>
              <a:rPr lang="en-US" sz="2800" dirty="0" smtClean="0">
                <a:solidFill>
                  <a:schemeClr val="bg2">
                    <a:lumMod val="50000"/>
                  </a:schemeClr>
                </a:solidFill>
                <a:latin typeface="Gabriola" panose="04040605051002020D02" pitchFamily="82" charset="0"/>
              </a:rPr>
              <a:t>Singing</a:t>
            </a:r>
            <a:endParaRPr lang="en-US" sz="2800" dirty="0">
              <a:solidFill>
                <a:schemeClr val="bg2">
                  <a:lumMod val="50000"/>
                </a:schemeClr>
              </a:solidFill>
              <a:latin typeface="Gabriola" panose="04040605051002020D02" pitchFamily="82" charset="0"/>
            </a:endParaRPr>
          </a:p>
          <a:p>
            <a:pPr fontAlgn="ctr"/>
            <a:r>
              <a:rPr lang="en-US" sz="2400" b="1" dirty="0" smtClean="0">
                <a:latin typeface="Segoe UI" panose="020B0502040204020203" pitchFamily="34" charset="0"/>
                <a:cs typeface="Segoe UI" panose="020B0502040204020203" pitchFamily="34" charset="0"/>
              </a:rPr>
              <a:t>Rejoice, Rejoice, Emmanuel shall come to thee O Israel.</a:t>
            </a:r>
          </a:p>
          <a:p>
            <a:pPr fontAlgn="ctr"/>
            <a:r>
              <a:rPr lang="en-US" sz="2400" b="1" dirty="0" smtClean="0">
                <a:latin typeface="Segoe UI" panose="020B0502040204020203" pitchFamily="34" charset="0"/>
                <a:cs typeface="Segoe UI" panose="020B0502040204020203" pitchFamily="34" charset="0"/>
              </a:rPr>
              <a:t>Rejoice, Rejoice, Emmanuel shall come to thee O Israel.</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Christ.</a:t>
            </a: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9166640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8079" y="-247288"/>
            <a:ext cx="3840488" cy="3633223"/>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057" y="130082"/>
            <a:ext cx="3840488" cy="3633223"/>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637" y="355440"/>
            <a:ext cx="3840488" cy="3633223"/>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5912" y="633977"/>
            <a:ext cx="3840488" cy="3633223"/>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12" y="507840"/>
            <a:ext cx="3840488" cy="3633223"/>
          </a:xfrm>
          <a:prstGeom prst="rect">
            <a:avLst/>
          </a:prstGeom>
        </p:spPr>
      </p:pic>
      <p:sp>
        <p:nvSpPr>
          <p:cNvPr id="7" name="TextBox 6"/>
          <p:cNvSpPr txBox="1"/>
          <p:nvPr/>
        </p:nvSpPr>
        <p:spPr>
          <a:xfrm>
            <a:off x="236970" y="341550"/>
            <a:ext cx="8761884" cy="1274195"/>
          </a:xfrm>
          <a:prstGeom prst="rect">
            <a:avLst/>
          </a:prstGeom>
          <a:noFill/>
        </p:spPr>
        <p:txBody>
          <a:bodyPr wrap="square" rtlCol="0">
            <a:spAutoFit/>
          </a:bodyPr>
          <a:lstStyle/>
          <a:p>
            <a:pPr>
              <a:lnSpc>
                <a:spcPct val="80000"/>
              </a:lnSpc>
            </a:pPr>
            <a:r>
              <a:rPr lang="en-US" sz="2400" dirty="0" smtClean="0">
                <a:solidFill>
                  <a:srgbClr val="D9D9FF"/>
                </a:solidFill>
                <a:latin typeface="Segoe UI" panose="020B0502040204020203" pitchFamily="34" charset="0"/>
                <a:cs typeface="Segoe UI" panose="020B0502040204020203" pitchFamily="34" charset="0"/>
              </a:rPr>
              <a:t>Light the candles of </a:t>
            </a:r>
            <a:r>
              <a:rPr lang="en-US" sz="4800" dirty="0" smtClean="0">
                <a:solidFill>
                  <a:prstClr val="white"/>
                </a:solidFill>
                <a:latin typeface="Gabriola" panose="04040605051002020D02" pitchFamily="82" charset="0"/>
              </a:rPr>
              <a:t>HOPE, PEACE, JOY, LOVE</a:t>
            </a:r>
          </a:p>
          <a:p>
            <a:pPr>
              <a:lnSpc>
                <a:spcPct val="80000"/>
              </a:lnSpc>
            </a:pPr>
            <a:r>
              <a:rPr lang="en-US" sz="2400" dirty="0" smtClean="0">
                <a:solidFill>
                  <a:srgbClr val="D9D9FF"/>
                </a:solidFill>
                <a:latin typeface="Segoe UI" panose="020B0502040204020203" pitchFamily="34" charset="0"/>
                <a:cs typeface="Segoe UI" panose="020B0502040204020203" pitchFamily="34" charset="0"/>
              </a:rPr>
              <a:t>Light the candle of </a:t>
            </a:r>
            <a:r>
              <a:rPr lang="en-US" sz="4800" dirty="0" smtClean="0">
                <a:solidFill>
                  <a:prstClr val="white"/>
                </a:solidFill>
                <a:latin typeface="Gabriola" panose="04040605051002020D02" pitchFamily="82" charset="0"/>
              </a:rPr>
              <a:t>CHRIST</a:t>
            </a:r>
            <a:endParaRPr lang="en-US" sz="2400" dirty="0">
              <a:solidFill>
                <a:srgbClr val="D9D9FF"/>
              </a:solidFill>
              <a:latin typeface="Segoe UI" panose="020B0502040204020203" pitchFamily="34" charset="0"/>
              <a:cs typeface="Segoe UI" panose="020B0502040204020203" pitchFamily="34" charset="0"/>
            </a:endParaRPr>
          </a:p>
        </p:txBody>
      </p:sp>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7044617" y="2060606"/>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30" y="1143000"/>
            <a:ext cx="10754339" cy="7066674"/>
          </a:xfrm>
          <a:prstGeom prst="rect">
            <a:avLst/>
          </a:prstGeom>
        </p:spPr>
      </p:pic>
      <p:pic>
        <p:nvPicPr>
          <p:cNvPr id="10"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454398" y="179429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5904575" y="164189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2416626" y="194669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4745795" y="130424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3000"/>
                            </p:stCondLst>
                            <p:childTnLst>
                              <p:par>
                                <p:cTn id="19" presetID="10" presetClass="entr" presetSubtype="0" fill="hold" nodeType="after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10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6000"/>
                            </p:stCondLst>
                            <p:childTnLst>
                              <p:par>
                                <p:cTn id="33" presetID="10" presetClass="entr" presetSubtype="0" fill="hold" nodeType="after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par>
                                <p:cTn id="36" presetID="10" presetClass="entr" presetSubtype="0" fill="hold" nodeType="withEffect">
                                  <p:stCondLst>
                                    <p:cond delay="10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148770"/>
            <a:ext cx="8534400" cy="5486400"/>
          </a:xfrm>
        </p:spPr>
        <p:txBody>
          <a:bodyPr>
            <a:normAutofit lnSpcReduction="10000"/>
          </a:bodyPr>
          <a:lstStyle/>
          <a:p>
            <a:pPr marL="0" indent="0">
              <a:buNone/>
            </a:pPr>
            <a:r>
              <a:rPr lang="en-US" sz="5200" b="1" dirty="0">
                <a:solidFill>
                  <a:srgbClr val="0747A5"/>
                </a:solidFill>
                <a:latin typeface="Gabriola" panose="04040605051002020D02" pitchFamily="82" charset="0"/>
                <a:cs typeface="+mn-cs"/>
              </a:rPr>
              <a:t>Call to Offering </a:t>
            </a:r>
          </a:p>
          <a:p>
            <a:pPr marL="0" indent="0">
              <a:buNone/>
            </a:pPr>
            <a:r>
              <a:rPr lang="en-US" sz="2000" i="1" dirty="0" smtClean="0">
                <a:solidFill>
                  <a:schemeClr val="bg2">
                    <a:lumMod val="50000"/>
                  </a:schemeClr>
                </a:solidFill>
              </a:rPr>
              <a:t>For churches receiving the Christmas Fund Offering today.</a:t>
            </a:r>
            <a:endParaRPr lang="en-US" sz="2000" i="1" dirty="0">
              <a:solidFill>
                <a:schemeClr val="bg2">
                  <a:lumMod val="50000"/>
                </a:schemeClr>
              </a:solidFill>
            </a:endParaRPr>
          </a:p>
          <a:p>
            <a:pPr marL="0" indent="0" fontAlgn="ctr">
              <a:lnSpc>
                <a:spcPct val="120000"/>
              </a:lnSpc>
              <a:spcAft>
                <a:spcPts val="600"/>
              </a:spcAft>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When the shepherds met the newborn Christ, they immediately turned into preachers, choir members,             and ministers. The text in Luke says, “the shepherds then returned to their fields glorifying and praising God for all    they had seen and heard.” When we encounter Jesus it is natural to want to sing, to dance, to laugh, to gasp,                 to give. True generosity flows not from duty,                                    but from awe.</a:t>
            </a:r>
            <a:endParaRPr lang="en-US" sz="2400"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390236"/>
            <a:ext cx="8534400" cy="5486400"/>
          </a:xfrm>
        </p:spPr>
        <p:txBody>
          <a:bodyPr>
            <a:normAutofit/>
          </a:bodyPr>
          <a:lstStyle/>
          <a:p>
            <a:pPr marL="0" indent="0" fontAlgn="ctr">
              <a:spcAft>
                <a:spcPts val="600"/>
              </a:spcAft>
              <a:buNone/>
            </a:pPr>
            <a:r>
              <a:rPr lang="en-US" sz="2800" b="1" dirty="0">
                <a:solidFill>
                  <a:srgbClr val="0747A5"/>
                </a:solidFill>
                <a:latin typeface="Gabriola" panose="04040605051002020D02" pitchFamily="82" charset="0"/>
                <a:cs typeface="+mn-cs"/>
              </a:rPr>
              <a:t>Call to Offering  Continued…</a:t>
            </a:r>
          </a:p>
          <a:p>
            <a:pPr marL="0" indent="0">
              <a:lnSpc>
                <a:spcPct val="110000"/>
              </a:lnSpc>
              <a:buNone/>
            </a:pPr>
            <a:endParaRPr lang="en-US" sz="1600" dirty="0" smtClean="0"/>
          </a:p>
          <a:p>
            <a:pPr marL="0" indent="0">
              <a:lnSpc>
                <a:spcPct val="110000"/>
              </a:lnSpc>
              <a:spcBef>
                <a:spcPts val="0"/>
              </a:spcBef>
              <a:buNone/>
            </a:pPr>
            <a:r>
              <a:rPr lang="en-US" sz="2400" dirty="0" smtClean="0"/>
              <a:t>Tonight's offering will be given in whole to the Christmas Fund of the United Church of Christ. The Christmas Fund provides support for those who serve the church and are experiencing financial distress. Your gracious giving can be     a light for those walking in shadows, it can be a hope for those into trying times, it can be love for those who feel forgotten.  In the spirit of Christmas joy, please give               as your are able.</a:t>
            </a: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11529</TotalTime>
  <Words>648</Words>
  <Application>Microsoft Office PowerPoint</Application>
  <PresentationFormat>On-screen Show (4:3)</PresentationFormat>
  <Paragraphs>87</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Charlemagne Std</vt:lpstr>
      <vt:lpstr>Optima</vt:lpstr>
      <vt:lpstr>Gabriola</vt:lpstr>
      <vt:lpstr>Calibri</vt:lpstr>
      <vt:lpstr>Segoe UI</vt:lpstr>
      <vt:lpstr>Adobe Devanagari</vt:lpstr>
      <vt:lpstr>Advent 2013 Trial Big</vt:lpstr>
      <vt:lpstr>CHRISTMAS EVE Sunday, DECEMBER 24th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217</cp:revision>
  <cp:lastPrinted>2014-10-24T19:33:43Z</cp:lastPrinted>
  <dcterms:created xsi:type="dcterms:W3CDTF">2013-10-01T14:56:24Z</dcterms:created>
  <dcterms:modified xsi:type="dcterms:W3CDTF">2015-10-29T21:05:00Z</dcterms:modified>
</cp:coreProperties>
</file>