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88" r:id="rId2"/>
    <p:sldId id="289" r:id="rId3"/>
    <p:sldId id="296" r:id="rId4"/>
    <p:sldId id="297" r:id="rId5"/>
    <p:sldId id="298" r:id="rId6"/>
    <p:sldId id="299" r:id="rId7"/>
    <p:sldId id="300" r:id="rId8"/>
    <p:sldId id="279" r:id="rId9"/>
    <p:sldId id="301" r:id="rId10"/>
    <p:sldId id="307" r:id="rId11"/>
    <p:sldId id="306" r:id="rId12"/>
    <p:sldId id="287" r:id="rId13"/>
  </p:sldIdLst>
  <p:sldSz cx="9144000" cy="6858000" type="screen4x3"/>
  <p:notesSz cx="7315200" cy="9601200"/>
  <p:embeddedFontLst>
    <p:embeddedFont>
      <p:font typeface="Optima" panose="020B0502050508020304" pitchFamily="34" charset="0"/>
      <p:regular r:id="rId16"/>
      <p:bold r:id="rId17"/>
      <p:italic r:id="rId18"/>
      <p:boldItalic r:id="rId19"/>
    </p:embeddedFont>
    <p:embeddedFont>
      <p:font typeface="Gabriola" panose="04040605051002020D02" pitchFamily="82" charset="0"/>
      <p:regular r:id="rId20"/>
    </p:embeddedFont>
    <p:embeddedFont>
      <p:font typeface="Calibri" panose="020F0502020204030204" pitchFamily="34" charset="0"/>
      <p:regular r:id="rId21"/>
      <p:bold r:id="rId22"/>
      <p:italic r:id="rId23"/>
      <p:boldItalic r:id="rId24"/>
    </p:embeddedFont>
    <p:embeddedFont>
      <p:font typeface="Segoe UI" panose="020B050204020402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5252C6"/>
    <a:srgbClr val="2D498F"/>
    <a:srgbClr val="D9D9FF"/>
    <a:srgbClr val="9999FF"/>
    <a:srgbClr val="E0B9F1"/>
    <a:srgbClr val="728FC8"/>
    <a:srgbClr val="3353A2"/>
    <a:srgbClr val="5095D4"/>
    <a:srgbClr val="74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3027" autoAdjust="0"/>
  </p:normalViewPr>
  <p:slideViewPr>
    <p:cSldViewPr>
      <p:cViewPr>
        <p:scale>
          <a:sx n="80" d="100"/>
          <a:sy n="80" d="100"/>
        </p:scale>
        <p:origin x="-1458" y="-72"/>
      </p:cViewPr>
      <p:guideLst>
        <p:guide orient="horz" pos="1632"/>
        <p:guide orient="horz" pos="2400"/>
        <p:guide orient="horz" pos="480"/>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0BDD845B-C512-41F0-9CEA-B336479A1744}" type="datetimeFigureOut">
              <a:rPr lang="en-US" smtClean="0"/>
              <a:t>10/29/2014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33F37552-A758-4E00-A3BC-414B9461F0FE}" type="slidenum">
              <a:rPr lang="en-US" smtClean="0"/>
              <a:t>‹#›</a:t>
            </a:fld>
            <a:endParaRPr lang="en-US"/>
          </a:p>
        </p:txBody>
      </p:sp>
    </p:spTree>
    <p:extLst>
      <p:ext uri="{BB962C8B-B14F-4D97-AF65-F5344CB8AC3E}">
        <p14:creationId xmlns:p14="http://schemas.microsoft.com/office/powerpoint/2010/main" val="292389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37552-A758-4E00-A3BC-414B9461F0FE}" type="slidenum">
              <a:rPr lang="en-US" smtClean="0"/>
              <a:t>4</a:t>
            </a:fld>
            <a:endParaRPr lang="en-US"/>
          </a:p>
        </p:txBody>
      </p:sp>
    </p:spTree>
    <p:extLst>
      <p:ext uri="{BB962C8B-B14F-4D97-AF65-F5344CB8AC3E}">
        <p14:creationId xmlns:p14="http://schemas.microsoft.com/office/powerpoint/2010/main" val="1308528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59" y="0"/>
            <a:ext cx="9244559" cy="6934200"/>
          </a:xfrm>
          <a:prstGeom prst="rect">
            <a:avLst/>
          </a:prstGeom>
        </p:spPr>
      </p:pic>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1"/>
            <a:ext cx="91439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26" y="6117349"/>
            <a:ext cx="9160825" cy="283451"/>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98964"/>
            <a:ext cx="8763000" cy="761999"/>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17182" y="3125194"/>
            <a:ext cx="7134112" cy="685799"/>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27068" y="3125196"/>
            <a:ext cx="7134113" cy="685799"/>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49350"/>
            <a:ext cx="8763001" cy="6857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934199"/>
          </a:xfrm>
          <a:prstGeom prst="rect">
            <a:avLst/>
          </a:prstGeom>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1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3983" y="3023848"/>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6231" y="30014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631" y="31538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3576" y="1738547"/>
            <a:ext cx="7772400" cy="1470025"/>
          </a:xfrm>
        </p:spPr>
        <p:txBody>
          <a:bodyPr>
            <a:noAutofit/>
          </a:bodyPr>
          <a:lstStyle/>
          <a:p>
            <a:pPr algn="l"/>
            <a:r>
              <a:rPr lang="en-US" sz="4800" b="1" dirty="0" smtClean="0">
                <a:solidFill>
                  <a:schemeClr val="bg1">
                    <a:lumMod val="95000"/>
                  </a:schemeClr>
                </a:solidFill>
                <a:latin typeface="Charlemagne Std" pitchFamily="82" charset="0"/>
                <a:cs typeface="Times New Roman" panose="02020603050405020304" pitchFamily="18" charset="0"/>
              </a:rPr>
              <a:t>THIRD SUNDAY                  IN ADVENT</a:t>
            </a:r>
            <a:r>
              <a:rPr lang="en-US" sz="5400" b="1" dirty="0" smtClean="0">
                <a:solidFill>
                  <a:schemeClr val="bg1">
                    <a:lumMod val="95000"/>
                  </a:schemeClr>
                </a:solidFill>
                <a:latin typeface="Times New Roman" panose="02020603050405020304" pitchFamily="18" charset="0"/>
                <a:cs typeface="Times New Roman" panose="02020603050405020304" pitchFamily="18" charset="0"/>
              </a:rPr>
              <a:t/>
            </a:r>
            <a:br>
              <a:rPr lang="en-US" sz="5400" b="1" dirty="0" smtClean="0">
                <a:solidFill>
                  <a:schemeClr val="bg1">
                    <a:lumMod val="95000"/>
                  </a:schemeClr>
                </a:solidFill>
                <a:latin typeface="Times New Roman" panose="02020603050405020304" pitchFamily="18" charset="0"/>
                <a:cs typeface="Times New Roman" panose="02020603050405020304" pitchFamily="18" charset="0"/>
              </a:rPr>
            </a:br>
            <a:r>
              <a:rPr lang="en-US" sz="2400" b="1" dirty="0" smtClean="0">
                <a:solidFill>
                  <a:schemeClr val="bg1">
                    <a:lumMod val="95000"/>
                  </a:schemeClr>
                </a:solidFill>
                <a:latin typeface="Charlemagne Std" pitchFamily="82" charset="0"/>
                <a:cs typeface="Adobe Devanagari" pitchFamily="18" charset="0"/>
              </a:rPr>
              <a:t>Sunday, December 14</a:t>
            </a:r>
            <a:br>
              <a:rPr lang="en-US" sz="2400" b="1" dirty="0" smtClean="0">
                <a:solidFill>
                  <a:schemeClr val="bg1">
                    <a:lumMod val="95000"/>
                  </a:schemeClr>
                </a:solidFill>
                <a:latin typeface="Charlemagne Std" pitchFamily="82" charset="0"/>
                <a:cs typeface="Adobe Devanagari" pitchFamily="18" charset="0"/>
              </a:rPr>
            </a:br>
            <a:endParaRPr lang="en-US" sz="24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475105" y="3267194"/>
            <a:ext cx="6400800" cy="1752600"/>
          </a:xfrm>
        </p:spPr>
        <p:txBody>
          <a:bodyPr>
            <a:normAutofit/>
          </a:bodyPr>
          <a:lstStyle/>
          <a:p>
            <a:pPr marL="0" indent="0" algn="l">
              <a:spcBef>
                <a:spcPts val="0"/>
              </a:spcBef>
              <a:buNone/>
            </a:pPr>
            <a:r>
              <a:rPr lang="en-US" sz="2000" dirty="0" smtClean="0">
                <a:solidFill>
                  <a:srgbClr val="E0B9F1"/>
                </a:solidFill>
                <a:latin typeface="Segoe UI" panose="020B0502040204020203" pitchFamily="34" charset="0"/>
                <a:cs typeface="Segoe UI" panose="020B0502040204020203" pitchFamily="34" charset="0"/>
              </a:rPr>
              <a:t>Leader and Congregation</a:t>
            </a:r>
          </a:p>
        </p:txBody>
      </p:sp>
      <p:sp>
        <p:nvSpPr>
          <p:cNvPr id="4" name="Rectangle 3"/>
          <p:cNvSpPr/>
          <p:nvPr/>
        </p:nvSpPr>
        <p:spPr>
          <a:xfrm>
            <a:off x="493909" y="3753853"/>
            <a:ext cx="2761910" cy="338554"/>
          </a:xfrm>
          <a:prstGeom prst="rect">
            <a:avLst/>
          </a:prstGeom>
        </p:spPr>
        <p:txBody>
          <a:bodyPr wrap="none">
            <a:spAutoFit/>
          </a:bodyPr>
          <a:lstStyle/>
          <a:p>
            <a:r>
              <a:rPr lang="en-US" sz="1600" i="1" dirty="0" smtClean="0">
                <a:solidFill>
                  <a:srgbClr val="D8D3BA"/>
                </a:solidFill>
                <a:latin typeface="Segoe UI" panose="020B0502040204020203" pitchFamily="34" charset="0"/>
                <a:ea typeface="+mj-ea"/>
                <a:cs typeface="Segoe UI" panose="020B0502040204020203" pitchFamily="34" charset="0"/>
              </a:rPr>
              <a:t>Psalm 126; John 1:6-8, 19-28</a:t>
            </a:r>
            <a:endParaRPr lang="en-US" sz="1600" i="1" dirty="0">
              <a:solidFill>
                <a:srgbClr val="D8D3BA"/>
              </a:solidFill>
              <a:latin typeface="Segoe UI" panose="020B0502040204020203" pitchFamily="34" charset="0"/>
              <a:ea typeface="+mj-ea"/>
              <a:cs typeface="Segoe UI" panose="020B0502040204020203"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19171" b="25442"/>
          <a:stretch/>
        </p:blipFill>
        <p:spPr>
          <a:xfrm>
            <a:off x="2602651" y="3023848"/>
            <a:ext cx="6565099" cy="3900128"/>
          </a:xfrm>
          <a:prstGeom prst="rect">
            <a:avLst/>
          </a:prstGeom>
        </p:spPr>
      </p:pic>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190" y="296577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539664" y="3456626"/>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492884" y="305793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336964" y="333621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8195448" y="3703027"/>
            <a:ext cx="455601" cy="3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4747184" y="3636300"/>
            <a:ext cx="501161" cy="3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1009" y="2214413"/>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blogoCFwhite.eps"/>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0" y="6263022"/>
            <a:ext cx="1491343" cy="5662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23" y="449296"/>
            <a:ext cx="4804267" cy="923899"/>
          </a:xfrm>
          <a:prstGeom prst="rect">
            <a:avLst/>
          </a:prstGeom>
        </p:spPr>
      </p:pic>
      <p:pic>
        <p:nvPicPr>
          <p:cNvPr id="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3048000"/>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340" y="2765715"/>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9664" y="2340847"/>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399800"/>
            <a:ext cx="8534400" cy="5486400"/>
          </a:xfrm>
        </p:spPr>
        <p:txBody>
          <a:bodyPr>
            <a:normAutofit fontScale="92500" lnSpcReduction="10000"/>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Please join me in the prayer of dedication.</a:t>
            </a:r>
          </a:p>
          <a:p>
            <a:pPr marL="0" indent="0">
              <a:buNone/>
            </a:pPr>
            <a:endParaRPr lang="en-US" sz="24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lnSpc>
                <a:spcPct val="110000"/>
              </a:lnSpc>
              <a:buNone/>
            </a:pPr>
            <a:r>
              <a:rPr lang="en-US" sz="2600" b="1" dirty="0" smtClean="0">
                <a:solidFill>
                  <a:prstClr val="black"/>
                </a:solidFill>
              </a:rPr>
              <a:t>Radiant light and our eternal joy, because of the gifts       you have brought daily into our lives, we dedicate ourselves to giving as constantly as we receive. Bless these humble gifts, along with us, and all those who            have served in ministries of peace and compassion.  </a:t>
            </a:r>
          </a:p>
          <a:p>
            <a:pPr marL="0" indent="0">
              <a:lnSpc>
                <a:spcPct val="110000"/>
              </a:lnSpc>
              <a:spcBef>
                <a:spcPts val="1200"/>
              </a:spcBef>
              <a:buNone/>
            </a:pPr>
            <a:r>
              <a:rPr lang="en-US" sz="2600" b="1" dirty="0" smtClean="0">
                <a:solidFill>
                  <a:prstClr val="black"/>
                </a:solidFill>
              </a:rPr>
              <a:t>Grant that we may each be bearers of your joy in this season, knowing the Emmanuel promise, that you are always drawing near.  We pray in the name of Jesus, coming soon. Amen.</a:t>
            </a:r>
            <a:endParaRPr lang="en-US" sz="2600" b="1" dirty="0">
              <a:solidFill>
                <a:prstClr val="black"/>
              </a:solidFill>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391377823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95" y="-454802"/>
            <a:ext cx="5246379" cy="454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574" y="152400"/>
            <a:ext cx="6400800"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
          <p:cNvPicPr>
            <a:picLocks noChangeAspect="1"/>
          </p:cNvPicPr>
          <p:nvPr/>
        </p:nvPicPr>
        <p:blipFill rotWithShape="1">
          <a:blip r:embed="rId4">
            <a:extLst>
              <a:ext uri="{28A0092B-C50C-407E-A947-70E740481C1C}">
                <a14:useLocalDpi xmlns:a14="http://schemas.microsoft.com/office/drawing/2010/main" val="0"/>
              </a:ext>
            </a:extLst>
          </a:blip>
          <a:srcRect t="2958" r="35874"/>
          <a:stretch/>
        </p:blipFill>
        <p:spPr bwMode="auto">
          <a:xfrm>
            <a:off x="2743200" y="1"/>
            <a:ext cx="6553200" cy="51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78" t="127" r="3785" b="2811"/>
          <a:stretch/>
        </p:blipFill>
        <p:spPr>
          <a:xfrm>
            <a:off x="-2057400" y="461158"/>
            <a:ext cx="12611593" cy="8283039"/>
          </a:xfrm>
          <a:prstGeom prst="rect">
            <a:avLst/>
          </a:prstGeom>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14" y="-302402"/>
            <a:ext cx="5246379" cy="454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hugecandle"/>
          <p:cNvPicPr>
            <a:picLocks noChangeAspect="1" noChangeArrowheads="1"/>
          </p:cNvPicPr>
          <p:nvPr/>
        </p:nvPicPr>
        <p:blipFill>
          <a:blip r:embed="rId6">
            <a:extLst>
              <a:ext uri="{28A0092B-C50C-407E-A947-70E740481C1C}">
                <a14:useLocalDpi xmlns:a14="http://schemas.microsoft.com/office/drawing/2010/main" val="0"/>
              </a:ext>
            </a:extLst>
          </a:blip>
          <a:srcRect b="58333"/>
          <a:stretch>
            <a:fillRect/>
          </a:stretch>
        </p:blipFill>
        <p:spPr bwMode="auto">
          <a:xfrm>
            <a:off x="7091877" y="160605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ugecandle"/>
          <p:cNvPicPr>
            <a:picLocks noChangeAspect="1" noChangeArrowheads="1"/>
          </p:cNvPicPr>
          <p:nvPr/>
        </p:nvPicPr>
        <p:blipFill>
          <a:blip r:embed="rId6">
            <a:extLst>
              <a:ext uri="{28A0092B-C50C-407E-A947-70E740481C1C}">
                <a14:useLocalDpi xmlns:a14="http://schemas.microsoft.com/office/drawing/2010/main" val="0"/>
              </a:ext>
            </a:extLst>
          </a:blip>
          <a:srcRect b="58333"/>
          <a:stretch>
            <a:fillRect/>
          </a:stretch>
        </p:blipFill>
        <p:spPr bwMode="auto">
          <a:xfrm>
            <a:off x="5707198" y="1123396"/>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ugecandle"/>
          <p:cNvPicPr>
            <a:picLocks noChangeAspect="1" noChangeArrowheads="1"/>
          </p:cNvPicPr>
          <p:nvPr/>
        </p:nvPicPr>
        <p:blipFill>
          <a:blip r:embed="rId6">
            <a:extLst>
              <a:ext uri="{28A0092B-C50C-407E-A947-70E740481C1C}">
                <a14:useLocalDpi xmlns:a14="http://schemas.microsoft.com/office/drawing/2010/main" val="0"/>
              </a:ext>
            </a:extLst>
          </a:blip>
          <a:srcRect b="58333"/>
          <a:stretch>
            <a:fillRect/>
          </a:stretch>
        </p:blipFill>
        <p:spPr bwMode="auto">
          <a:xfrm>
            <a:off x="2858981" y="1287671"/>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9220200" cy="6934200"/>
          </a:xfrm>
          <a:prstGeom prst="rect">
            <a:avLst/>
          </a:prstGeom>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700" y="498922"/>
            <a:ext cx="8077200" cy="1292662"/>
          </a:xfrm>
          <a:prstGeom prst="rect">
            <a:avLst/>
          </a:prstGeom>
        </p:spPr>
        <p:txBody>
          <a:bodyPr wrap="square">
            <a:spAutoFit/>
          </a:bodyPr>
          <a:lstStyle/>
          <a:p>
            <a:r>
              <a:rPr lang="en-US" sz="6000" dirty="0">
                <a:solidFill>
                  <a:srgbClr val="333399"/>
                </a:solidFill>
                <a:latin typeface="Gabriola" panose="04040605051002020D02" pitchFamily="82" charset="0"/>
              </a:rPr>
              <a:t>T</a:t>
            </a:r>
            <a:r>
              <a:rPr lang="en-US" sz="5400" dirty="0" smtClean="0">
                <a:solidFill>
                  <a:srgbClr val="333399"/>
                </a:solidFill>
                <a:latin typeface="Gabriola" panose="04040605051002020D02" pitchFamily="82" charset="0"/>
              </a:rPr>
              <a:t>hird Sunday in Advent</a:t>
            </a:r>
            <a:endParaRPr lang="en-US" sz="5400" dirty="0">
              <a:solidFill>
                <a:srgbClr val="333399"/>
              </a:solidFill>
              <a:latin typeface="Gabriola" panose="04040605051002020D02" pitchFamily="82" charset="0"/>
            </a:endParaRPr>
          </a:p>
          <a:p>
            <a:endParaRPr lang="en-US" dirty="0" smtClean="0">
              <a:latin typeface="Segoe UI" panose="020B0502040204020203" pitchFamily="34" charset="0"/>
              <a:cs typeface="Segoe UI" panose="020B0502040204020203" pitchFamily="34" charset="0"/>
            </a:endParaRPr>
          </a:p>
        </p:txBody>
      </p:sp>
      <p:sp>
        <p:nvSpPr>
          <p:cNvPr id="20" name="Rectangle 19"/>
          <p:cNvSpPr/>
          <p:nvPr/>
        </p:nvSpPr>
        <p:spPr>
          <a:xfrm>
            <a:off x="509652" y="1337950"/>
            <a:ext cx="7162800" cy="2616101"/>
          </a:xfrm>
          <a:prstGeom prst="rect">
            <a:avLst/>
          </a:prstGeom>
        </p:spPr>
        <p:txBody>
          <a:bodyPr wrap="square">
            <a:spAutoFit/>
          </a:bodyPr>
          <a:lstStyle/>
          <a:p>
            <a:r>
              <a:rPr lang="en-US" sz="2000" i="1" dirty="0">
                <a:solidFill>
                  <a:schemeClr val="bg2">
                    <a:lumMod val="50000"/>
                  </a:schemeClr>
                </a:solidFill>
                <a:latin typeface="Segoe UI" panose="020B0502040204020203" pitchFamily="34" charset="0"/>
                <a:cs typeface="Segoe UI" panose="020B0502040204020203" pitchFamily="34" charset="0"/>
              </a:rPr>
              <a:t>A lay person or persons may be invited forward to lead the congregation. </a:t>
            </a: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lvl="0"/>
            <a:r>
              <a:rPr lang="en-US" sz="2800" b="1" dirty="0" smtClean="0">
                <a:solidFill>
                  <a:srgbClr val="3353A2"/>
                </a:solidFill>
                <a:latin typeface="Gabriola" panose="04040605051002020D02" pitchFamily="82" charset="0"/>
              </a:rPr>
              <a:t>One  </a:t>
            </a:r>
            <a:r>
              <a:rPr lang="en-US" sz="2400" i="1" dirty="0" smtClean="0">
                <a:solidFill>
                  <a:schemeClr val="bg2">
                    <a:lumMod val="50000"/>
                  </a:schemeClr>
                </a:solidFill>
                <a:latin typeface="Gabriola" panose="04040605051002020D02" pitchFamily="82" charset="0"/>
              </a:rPr>
              <a:t>(or Leader)</a:t>
            </a:r>
            <a:endParaRPr lang="en-US" sz="2400" i="1" dirty="0">
              <a:solidFill>
                <a:schemeClr val="bg2">
                  <a:lumMod val="50000"/>
                </a:schemeClr>
              </a:solidFill>
              <a:latin typeface="Gabriola" panose="04040605051002020D02" pitchFamily="82" charset="0"/>
            </a:endParaRPr>
          </a:p>
          <a:p>
            <a:r>
              <a:rPr lang="en-US" sz="2400" dirty="0" smtClean="0">
                <a:latin typeface="Segoe UI" panose="020B0502040204020203" pitchFamily="34" charset="0"/>
                <a:cs typeface="Segoe UI" panose="020B0502040204020203" pitchFamily="34" charset="0"/>
              </a:rPr>
              <a:t>Before </a:t>
            </a:r>
            <a:r>
              <a:rPr lang="en-US" sz="2400" dirty="0">
                <a:latin typeface="Segoe UI" panose="020B0502040204020203" pitchFamily="34" charset="0"/>
                <a:cs typeface="Segoe UI" panose="020B0502040204020203" pitchFamily="34" charset="0"/>
              </a:rPr>
              <a:t>we light the first Advent candle, please join </a:t>
            </a:r>
            <a:r>
              <a:rPr lang="en-US" sz="2400" dirty="0" smtClean="0">
                <a:latin typeface="Segoe UI" panose="020B0502040204020203" pitchFamily="34" charset="0"/>
                <a:cs typeface="Segoe UI" panose="020B0502040204020203" pitchFamily="34" charset="0"/>
              </a:rPr>
              <a:t>me in a litany </a:t>
            </a:r>
            <a:r>
              <a:rPr lang="en-US" sz="2400" dirty="0">
                <a:latin typeface="Segoe UI" panose="020B0502040204020203" pitchFamily="34" charset="0"/>
                <a:cs typeface="Segoe UI" panose="020B0502040204020203" pitchFamily="34" charset="0"/>
              </a:rPr>
              <a:t>of </a:t>
            </a:r>
            <a:r>
              <a:rPr lang="en-US" sz="2400" dirty="0" smtClean="0">
                <a:latin typeface="Segoe UI" panose="020B0502040204020203" pitchFamily="34" charset="0"/>
                <a:cs typeface="Segoe UI" panose="020B0502040204020203" pitchFamily="34" charset="0"/>
              </a:rPr>
              <a:t>preparation…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09750"/>
            <a:ext cx="8534400" cy="5486400"/>
          </a:xfrm>
        </p:spPr>
        <p:txBody>
          <a:bodyPr>
            <a:noAutofit/>
          </a:bodyPr>
          <a:lstStyle/>
          <a:p>
            <a:pPr marL="0" lvl="0" indent="0">
              <a:spcBef>
                <a:spcPts val="0"/>
              </a:spcBef>
              <a:spcAft>
                <a:spcPts val="300"/>
              </a:spcAft>
              <a:buNone/>
            </a:pPr>
            <a:r>
              <a:rPr lang="en-US" b="1" dirty="0" smtClean="0">
                <a:solidFill>
                  <a:srgbClr val="3353A2"/>
                </a:solidFill>
                <a:latin typeface="Gabriola" panose="04040605051002020D02" pitchFamily="82" charset="0"/>
              </a:rPr>
              <a:t>One</a:t>
            </a:r>
            <a:endParaRPr lang="en-US"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solidFill>
                  <a:prstClr val="black"/>
                </a:solidFill>
              </a:rPr>
              <a:t>As we look to the great things that God has done for us, we remember:</a:t>
            </a:r>
          </a:p>
          <a:p>
            <a:pPr marL="0" lvl="0" indent="0">
              <a:spcBef>
                <a:spcPts val="0"/>
              </a:spcBef>
              <a:spcAft>
                <a:spcPts val="300"/>
              </a:spcAft>
              <a:buNone/>
            </a:pPr>
            <a:endParaRPr lang="en-US" sz="700" dirty="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The Spirit of the Divine Creator is in our very midst, restoring the fortunes of Zion, reclaiming our hearts and this season of Advent, that all may know joy.</a:t>
            </a:r>
            <a:endParaRPr lang="en-US" sz="2400" b="1" dirty="0">
              <a:solidFill>
                <a:prstClr val="black"/>
              </a:solidFill>
            </a:endParaRPr>
          </a:p>
          <a:p>
            <a:pPr marL="0" lvl="0" indent="0">
              <a:spcBef>
                <a:spcPts val="0"/>
              </a:spcBef>
              <a:spcAft>
                <a:spcPts val="300"/>
              </a:spcAft>
              <a:buNone/>
            </a:pPr>
            <a:endParaRPr lang="en-US" sz="700" dirty="0" smtClean="0">
              <a:solidFill>
                <a:prstClr val="black"/>
              </a:solidFill>
            </a:endParaRPr>
          </a:p>
          <a:p>
            <a:pPr marL="0" lvl="0" indent="0">
              <a:spcBef>
                <a:spcPts val="0"/>
              </a:spcBef>
              <a:spcAft>
                <a:spcPts val="300"/>
              </a:spcAft>
              <a:buNone/>
            </a:pPr>
            <a:r>
              <a:rPr lang="en-US" b="1" dirty="0" smtClean="0">
                <a:solidFill>
                  <a:srgbClr val="3353A2"/>
                </a:solidFill>
                <a:latin typeface="Gabriola" panose="04040605051002020D02" pitchFamily="82" charset="0"/>
              </a:rPr>
              <a:t>One</a:t>
            </a:r>
          </a:p>
          <a:p>
            <a:pPr marL="0" lvl="0" indent="0">
              <a:spcBef>
                <a:spcPts val="0"/>
              </a:spcBef>
              <a:spcAft>
                <a:spcPts val="300"/>
              </a:spcAft>
              <a:buNone/>
            </a:pPr>
            <a:r>
              <a:rPr lang="en-US" sz="2400" dirty="0" smtClean="0">
                <a:solidFill>
                  <a:prstClr val="black"/>
                </a:solidFill>
              </a:rPr>
              <a:t>As we cry out in a wilderness of blaring ads, frantic sales, and celebration that can feel hollow once we get home, we remember:</a:t>
            </a:r>
            <a:endParaRPr lang="en-US" sz="2400" dirty="0">
              <a:solidFill>
                <a:prstClr val="black"/>
              </a:solidFill>
            </a:endParaRPr>
          </a:p>
          <a:p>
            <a:pPr marL="0" lvl="0" indent="0">
              <a:spcBef>
                <a:spcPts val="0"/>
              </a:spcBef>
              <a:spcAft>
                <a:spcPts val="300"/>
              </a:spcAft>
              <a:buNone/>
            </a:pPr>
            <a:endParaRPr lang="en-US" sz="700" dirty="0" smtClean="0">
              <a:solidFill>
                <a:prstClr val="black"/>
              </a:solidFill>
            </a:endParaRPr>
          </a:p>
          <a:p>
            <a:endParaRPr lang="en-US" dirty="0"/>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21625"/>
            <a:ext cx="8534400" cy="5486400"/>
          </a:xfrm>
        </p:spPr>
        <p:txBody>
          <a:bodyPr>
            <a:normAutofit/>
          </a:bodyPr>
          <a:lstStyle/>
          <a:p>
            <a:pPr marL="0" indent="0">
              <a:spcBef>
                <a:spcPts val="0"/>
              </a:spcBef>
              <a:spcAft>
                <a:spcPts val="300"/>
              </a:spcAft>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spcBef>
                <a:spcPts val="0"/>
              </a:spcBef>
              <a:spcAft>
                <a:spcPts val="300"/>
              </a:spcAft>
              <a:buNone/>
            </a:pPr>
            <a:r>
              <a:rPr lang="en-US" sz="2400" b="1" dirty="0" smtClean="0">
                <a:solidFill>
                  <a:prstClr val="black"/>
                </a:solidFill>
              </a:rPr>
              <a:t>There is a deeper joy that has no price tag, and a baby boy who seeks to heal the deeper hurt, the real brokenness within and among us.</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One</a:t>
            </a:r>
            <a:r>
              <a:rPr lang="en-US" dirty="0"/>
              <a:t>	</a:t>
            </a:r>
            <a:endParaRPr lang="en-US" dirty="0" smtClean="0"/>
          </a:p>
          <a:p>
            <a:pPr marL="0" indent="0">
              <a:spcBef>
                <a:spcPts val="0"/>
              </a:spcBef>
              <a:spcAft>
                <a:spcPts val="300"/>
              </a:spcAft>
              <a:buNone/>
            </a:pPr>
            <a:r>
              <a:rPr lang="en-US" sz="2400" dirty="0" smtClean="0">
                <a:solidFill>
                  <a:prstClr val="black"/>
                </a:solidFill>
              </a:rPr>
              <a:t>As we draw closer to the light of everlasting joy in this season, we remember and claim for our own lives:</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spcBef>
                <a:spcPts val="0"/>
              </a:spcBef>
              <a:spcAft>
                <a:spcPts val="300"/>
              </a:spcAft>
              <a:buNone/>
            </a:pPr>
            <a:r>
              <a:rPr lang="en-US" sz="2400" b="1" dirty="0" smtClean="0">
                <a:solidFill>
                  <a:prstClr val="black"/>
                </a:solidFill>
              </a:rPr>
              <a:t>The courage and spirit of John the Baptizer to testify to the light that is coming into the world, a beacon of joy for all those who are searching.</a:t>
            </a:r>
            <a:endParaRPr lang="en-US" sz="2400" b="1" dirty="0">
              <a:solidFill>
                <a:prstClr val="black"/>
              </a:solidFill>
            </a:endParaRPr>
          </a:p>
          <a:p>
            <a:endParaRPr lang="en-US" dirty="0"/>
          </a:p>
        </p:txBody>
      </p:sp>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21625"/>
            <a:ext cx="8534400" cy="5486400"/>
          </a:xfrm>
        </p:spPr>
        <p:txBody>
          <a:bodyPr/>
          <a:lstStyle/>
          <a:p>
            <a:pPr marL="0" indent="0">
              <a:buNone/>
            </a:pPr>
            <a:r>
              <a:rPr lang="en-US" b="1" dirty="0" smtClean="0">
                <a:solidFill>
                  <a:srgbClr val="3353A2"/>
                </a:solidFill>
                <a:latin typeface="Gabriola" panose="04040605051002020D02" pitchFamily="82" charset="0"/>
              </a:rPr>
              <a:t>One</a:t>
            </a:r>
            <a:r>
              <a:rPr lang="en-US" dirty="0"/>
              <a:t>	</a:t>
            </a:r>
            <a:endParaRPr lang="en-US" dirty="0" smtClean="0"/>
          </a:p>
          <a:p>
            <a:pPr marL="0" indent="0">
              <a:buNone/>
            </a:pPr>
            <a:r>
              <a:rPr lang="en-US" sz="2400" dirty="0" smtClean="0">
                <a:solidFill>
                  <a:prstClr val="black"/>
                </a:solidFill>
              </a:rPr>
              <a:t>We light these candles as reminders of the joy of Advent story, as well as the delight of retelling that story to others, that joy may abound all the more.</a:t>
            </a:r>
          </a:p>
          <a:p>
            <a:pPr marL="0" indent="0">
              <a:buNone/>
            </a:pPr>
            <a:endParaRPr lang="en-US" sz="2000" dirty="0">
              <a:solidFill>
                <a:prstClr val="black"/>
              </a:solidFill>
            </a:endParaRPr>
          </a:p>
          <a:p>
            <a:endParaRPr lang="en-US" dirty="0"/>
          </a:p>
        </p:txBody>
      </p:sp>
    </p:spTree>
    <p:extLst>
      <p:ext uri="{BB962C8B-B14F-4D97-AF65-F5344CB8AC3E}">
        <p14:creationId xmlns:p14="http://schemas.microsoft.com/office/powerpoint/2010/main" val="142766416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5238" y="238500"/>
            <a:ext cx="7089912" cy="5638800"/>
          </a:xfrm>
        </p:spPr>
        <p:txBody>
          <a:bodyPr>
            <a:noAutofit/>
          </a:bodyPr>
          <a:lstStyle/>
          <a:p>
            <a:pPr marL="0" indent="0">
              <a:spcBef>
                <a:spcPts val="0"/>
              </a:spcBef>
              <a:buNone/>
            </a:pPr>
            <a:r>
              <a:rPr lang="en-US" sz="4800" dirty="0" smtClean="0">
                <a:solidFill>
                  <a:srgbClr val="333399"/>
                </a:solidFill>
                <a:latin typeface="Gabriola" panose="04040605051002020D02" pitchFamily="82" charset="0"/>
                <a:cs typeface="+mn-cs"/>
              </a:rPr>
              <a:t>Lighting</a:t>
            </a:r>
            <a:r>
              <a:rPr lang="en-US" sz="4400" dirty="0" smtClean="0">
                <a:solidFill>
                  <a:srgbClr val="333399"/>
                </a:solidFill>
                <a:latin typeface="Gabriola" panose="04040605051002020D02" pitchFamily="82" charset="0"/>
                <a:cs typeface="+mn-cs"/>
              </a:rPr>
              <a:t> </a:t>
            </a:r>
            <a:r>
              <a:rPr lang="en-US" sz="4400" dirty="0">
                <a:solidFill>
                  <a:srgbClr val="333399"/>
                </a:solidFill>
                <a:latin typeface="Gabriola" panose="04040605051002020D02" pitchFamily="82" charset="0"/>
                <a:cs typeface="+mn-cs"/>
              </a:rPr>
              <a:t>the </a:t>
            </a:r>
            <a:r>
              <a:rPr lang="en-US" sz="4400" dirty="0" smtClean="0">
                <a:solidFill>
                  <a:srgbClr val="333399"/>
                </a:solidFill>
                <a:latin typeface="Gabriola" panose="04040605051002020D02" pitchFamily="82" charset="0"/>
                <a:cs typeface="+mn-cs"/>
              </a:rPr>
              <a:t>First Three Candles</a:t>
            </a:r>
            <a:endParaRPr lang="en-US" sz="4400" dirty="0">
              <a:solidFill>
                <a:srgbClr val="333399"/>
              </a:solidFill>
              <a:latin typeface="Gabriola" panose="04040605051002020D02" pitchFamily="82" charset="0"/>
              <a:cs typeface="+mn-cs"/>
            </a:endParaRPr>
          </a:p>
          <a:p>
            <a:pPr marL="0" indent="0">
              <a:spcBef>
                <a:spcPts val="0"/>
              </a:spcBef>
              <a:buNone/>
            </a:pPr>
            <a:endParaRPr lang="en-US" sz="200" i="1" dirty="0" smtClean="0">
              <a:solidFill>
                <a:schemeClr val="bg2">
                  <a:lumMod val="50000"/>
                </a:schemeClr>
              </a:solidFill>
            </a:endParaRPr>
          </a:p>
          <a:p>
            <a:pPr marL="0" indent="0">
              <a:lnSpc>
                <a:spcPct val="120000"/>
              </a:lnSpc>
              <a:spcBef>
                <a:spcPts val="0"/>
              </a:spcBef>
              <a:buNone/>
            </a:pPr>
            <a:r>
              <a:rPr lang="en-US" sz="1600" i="1" dirty="0" smtClean="0">
                <a:solidFill>
                  <a:schemeClr val="bg2">
                    <a:lumMod val="50000"/>
                  </a:schemeClr>
                </a:solidFill>
              </a:rPr>
              <a:t>As </a:t>
            </a:r>
            <a:r>
              <a:rPr lang="en-US" sz="1600" i="1" dirty="0">
                <a:solidFill>
                  <a:schemeClr val="bg2">
                    <a:lumMod val="50000"/>
                  </a:schemeClr>
                </a:solidFill>
              </a:rPr>
              <a:t>the </a:t>
            </a:r>
            <a:r>
              <a:rPr lang="en-US" sz="1600" i="1" dirty="0" smtClean="0">
                <a:solidFill>
                  <a:schemeClr val="bg2">
                    <a:lumMod val="50000"/>
                  </a:schemeClr>
                </a:solidFill>
              </a:rPr>
              <a:t>first, second and third candles are </a:t>
            </a:r>
            <a:r>
              <a:rPr lang="en-US" sz="1600" i="1" dirty="0">
                <a:solidFill>
                  <a:schemeClr val="bg2">
                    <a:lumMod val="50000"/>
                  </a:schemeClr>
                </a:solidFill>
              </a:rPr>
              <a:t>lit, the congregation may sing “Drawing Nearer” </a:t>
            </a:r>
            <a:r>
              <a:rPr lang="en-US" sz="1600" i="1" dirty="0" smtClean="0">
                <a:solidFill>
                  <a:schemeClr val="bg2">
                    <a:lumMod val="50000"/>
                  </a:schemeClr>
                </a:solidFill>
              </a:rPr>
              <a:t>by Christopher Grundy (p</a:t>
            </a:r>
            <a:r>
              <a:rPr lang="en-US" sz="1600" i="1" dirty="0">
                <a:solidFill>
                  <a:schemeClr val="bg2">
                    <a:lumMod val="50000"/>
                  </a:schemeClr>
                </a:solidFill>
              </a:rPr>
              <a:t>. </a:t>
            </a:r>
            <a:r>
              <a:rPr lang="en-US" sz="1600" i="1" dirty="0" smtClean="0">
                <a:solidFill>
                  <a:schemeClr val="bg2">
                    <a:lumMod val="50000"/>
                  </a:schemeClr>
                </a:solidFill>
              </a:rPr>
              <a:t>9 Offering Guide </a:t>
            </a:r>
            <a:r>
              <a:rPr lang="en-US" sz="1600" i="1" smtClean="0">
                <a:solidFill>
                  <a:schemeClr val="bg2">
                    <a:lumMod val="50000"/>
                  </a:schemeClr>
                </a:solidFill>
              </a:rPr>
              <a:t>or www.christmasfund.org</a:t>
            </a:r>
            <a:r>
              <a:rPr lang="en-US" sz="1600" i="1" dirty="0" smtClean="0">
                <a:solidFill>
                  <a:schemeClr val="bg2">
                    <a:lumMod val="50000"/>
                  </a:schemeClr>
                </a:solidFill>
              </a:rPr>
              <a:t>).</a:t>
            </a:r>
          </a:p>
          <a:p>
            <a:pPr marL="0" indent="0">
              <a:lnSpc>
                <a:spcPct val="120000"/>
              </a:lnSpc>
              <a:spcBef>
                <a:spcPts val="1200"/>
              </a:spcBef>
              <a:buNone/>
            </a:pPr>
            <a:endParaRPr lang="en-US" sz="100" i="1" dirty="0" smtClean="0">
              <a:solidFill>
                <a:srgbClr val="2D498F"/>
              </a:solidFill>
            </a:endParaRPr>
          </a:p>
          <a:p>
            <a:pPr marL="0" indent="0">
              <a:spcBef>
                <a:spcPts val="0"/>
              </a:spcBef>
              <a:buNone/>
            </a:pPr>
            <a:r>
              <a:rPr lang="en-US" sz="3600" dirty="0" smtClean="0">
                <a:solidFill>
                  <a:srgbClr val="2D498F"/>
                </a:solidFill>
                <a:latin typeface="Gabriola" panose="04040605051002020D02" pitchFamily="82" charset="0"/>
              </a:rPr>
              <a:t>Drawing Nearer</a:t>
            </a:r>
          </a:p>
          <a:p>
            <a:pPr marL="0" indent="0">
              <a:spcBef>
                <a:spcPts val="0"/>
              </a:spcBef>
              <a:buNone/>
            </a:pPr>
            <a:endParaRPr lang="en-US" sz="600" i="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0"/>
              </a:spcBef>
              <a:buNone/>
            </a:pPr>
            <a:r>
              <a:rPr lang="en-US" sz="2200" b="1" dirty="0">
                <a:solidFill>
                  <a:schemeClr val="tx1">
                    <a:lumMod val="85000"/>
                    <a:lumOff val="15000"/>
                  </a:schemeClr>
                </a:solidFill>
              </a:rPr>
              <a:t>Trouble on the news, no peace within,</a:t>
            </a:r>
          </a:p>
          <a:p>
            <a:pPr marL="0" indent="0">
              <a:spcBef>
                <a:spcPts val="0"/>
              </a:spcBef>
              <a:buNone/>
            </a:pPr>
            <a:r>
              <a:rPr lang="en-US" sz="2200" b="1" dirty="0">
                <a:solidFill>
                  <a:schemeClr val="tx1">
                    <a:lumMod val="85000"/>
                    <a:lumOff val="15000"/>
                  </a:schemeClr>
                </a:solidFill>
              </a:rPr>
              <a:t>Still there is a light in the distance</a:t>
            </a:r>
          </a:p>
          <a:p>
            <a:pPr marL="0" indent="0">
              <a:spcBef>
                <a:spcPts val="0"/>
              </a:spcBef>
              <a:buNone/>
            </a:pPr>
            <a:r>
              <a:rPr lang="en-US" sz="2200" b="1" dirty="0">
                <a:solidFill>
                  <a:schemeClr val="tx1">
                    <a:lumMod val="85000"/>
                    <a:lumOff val="15000"/>
                  </a:schemeClr>
                </a:solidFill>
              </a:rPr>
              <a:t>Drawing nearer, drawing </a:t>
            </a:r>
            <a:r>
              <a:rPr lang="en-US" sz="2200" b="1" dirty="0" smtClean="0">
                <a:solidFill>
                  <a:schemeClr val="tx1">
                    <a:lumMod val="85000"/>
                    <a:lumOff val="15000"/>
                  </a:schemeClr>
                </a:solidFill>
              </a:rPr>
              <a:t>nearer</a:t>
            </a:r>
          </a:p>
          <a:p>
            <a:pPr marL="0" indent="0">
              <a:spcBef>
                <a:spcPts val="0"/>
              </a:spcBef>
              <a:buNone/>
            </a:pPr>
            <a:endParaRPr lang="en-US" sz="1050" b="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So, open up our eyes to see your light,</a:t>
            </a:r>
          </a:p>
          <a:p>
            <a:pPr marL="0" indent="0">
              <a:spcBef>
                <a:spcPts val="0"/>
              </a:spcBef>
              <a:buNone/>
            </a:pPr>
            <a:r>
              <a:rPr lang="en-US" sz="2200" b="1" dirty="0" smtClean="0">
                <a:solidFill>
                  <a:schemeClr val="tx1">
                    <a:lumMod val="85000"/>
                    <a:lumOff val="15000"/>
                  </a:schemeClr>
                </a:solidFill>
              </a:rPr>
              <a:t>Open up our arms, they’re clenched so tightly, </a:t>
            </a:r>
          </a:p>
          <a:p>
            <a:pPr marL="0" indent="0">
              <a:spcBef>
                <a:spcPts val="0"/>
              </a:spcBef>
              <a:buNone/>
            </a:pPr>
            <a:r>
              <a:rPr lang="en-US" sz="2200" b="1" dirty="0" smtClean="0">
                <a:solidFill>
                  <a:schemeClr val="tx1">
                    <a:lumMod val="85000"/>
                    <a:lumOff val="15000"/>
                  </a:schemeClr>
                </a:solidFill>
              </a:rPr>
              <a:t>Come in like a thief and steal our hearts</a:t>
            </a:r>
          </a:p>
          <a:p>
            <a:pPr marL="0" indent="0">
              <a:spcBef>
                <a:spcPts val="0"/>
              </a:spcBef>
              <a:buNone/>
            </a:pPr>
            <a:r>
              <a:rPr lang="en-US" sz="2200" b="1" dirty="0" smtClean="0">
                <a:solidFill>
                  <a:schemeClr val="tx1">
                    <a:lumMod val="85000"/>
                    <a:lumOff val="15000"/>
                  </a:schemeClr>
                </a:solidFill>
              </a:rPr>
              <a:t>Like a baby, like a baby.</a:t>
            </a: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600"/>
              </a:spcBef>
              <a:buNone/>
            </a:pPr>
            <a:endParaRPr lang="en-US" sz="1100" i="1" dirty="0" smtClean="0">
              <a:solidFill>
                <a:schemeClr val="tx1">
                  <a:lumMod val="85000"/>
                  <a:lumOff val="15000"/>
                </a:schemeClr>
              </a:solidFill>
            </a:endParaRPr>
          </a:p>
          <a:p>
            <a:pPr marL="0" indent="0">
              <a:spcBef>
                <a:spcPts val="600"/>
              </a:spcBef>
              <a:buNone/>
            </a:pPr>
            <a:r>
              <a:rPr lang="en-US" sz="1100" i="1" dirty="0" smtClean="0">
                <a:solidFill>
                  <a:schemeClr val="tx1">
                    <a:lumMod val="85000"/>
                    <a:lumOff val="15000"/>
                  </a:schemeClr>
                </a:solidFill>
              </a:rPr>
              <a:t> </a:t>
            </a:r>
            <a:endParaRPr lang="en-US" sz="1050" i="1" dirty="0">
              <a:solidFill>
                <a:schemeClr val="bg2">
                  <a:lumMod val="50000"/>
                </a:schemeClr>
              </a:solidFill>
            </a:endParaRPr>
          </a:p>
        </p:txBody>
      </p:sp>
    </p:spTree>
    <p:extLst>
      <p:ext uri="{BB962C8B-B14F-4D97-AF65-F5344CB8AC3E}">
        <p14:creationId xmlns:p14="http://schemas.microsoft.com/office/powerpoint/2010/main" val="308187437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00" y="762000"/>
            <a:ext cx="7539686" cy="5163404"/>
          </a:xfrm>
          <a:prstGeom prst="rect">
            <a:avLst/>
          </a:prstGeom>
        </p:spPr>
      </p:pic>
      <p:sp>
        <p:nvSpPr>
          <p:cNvPr id="5" name="TextBox 4"/>
          <p:cNvSpPr txBox="1"/>
          <p:nvPr/>
        </p:nvSpPr>
        <p:spPr>
          <a:xfrm>
            <a:off x="810491" y="209088"/>
            <a:ext cx="2220480" cy="584775"/>
          </a:xfrm>
          <a:prstGeom prst="rect">
            <a:avLst/>
          </a:prstGeom>
          <a:noFill/>
        </p:spPr>
        <p:txBody>
          <a:bodyPr wrap="none" rtlCol="0">
            <a:spAutoFit/>
          </a:bodyPr>
          <a:lstStyle/>
          <a:p>
            <a:r>
              <a:rPr lang="en-US" sz="3200" dirty="0" smtClean="0">
                <a:latin typeface="Gabriola" panose="04040605051002020D02" pitchFamily="82" charset="0"/>
              </a:rPr>
              <a:t>Drawing Nearer</a:t>
            </a:r>
            <a:endParaRPr lang="en-US" sz="3200" dirty="0">
              <a:latin typeface="Gabriola" panose="04040605051002020D02" pitchFamily="82" charset="0"/>
            </a:endParaRPr>
          </a:p>
        </p:txBody>
      </p:sp>
      <p:sp>
        <p:nvSpPr>
          <p:cNvPr id="7" name="TextBox 6"/>
          <p:cNvSpPr txBox="1"/>
          <p:nvPr/>
        </p:nvSpPr>
        <p:spPr>
          <a:xfrm>
            <a:off x="6533889" y="381878"/>
            <a:ext cx="2362200" cy="400110"/>
          </a:xfrm>
          <a:prstGeom prst="rect">
            <a:avLst/>
          </a:prstGeom>
          <a:noFill/>
        </p:spPr>
        <p:txBody>
          <a:bodyPr wrap="square" rtlCol="0">
            <a:spAutoFit/>
          </a:bodyPr>
          <a:lstStyle/>
          <a:p>
            <a:r>
              <a:rPr lang="en-US" sz="2000" dirty="0" smtClean="0">
                <a:latin typeface="Gabriola" panose="04040605051002020D02" pitchFamily="82" charset="0"/>
              </a:rPr>
              <a:t>Christopher Grundy</a:t>
            </a:r>
            <a:endParaRPr lang="en-US" sz="2000" dirty="0">
              <a:latin typeface="Gabriola" panose="04040605051002020D02" pitchFamily="82" charset="0"/>
            </a:endParaRPr>
          </a:p>
        </p:txBody>
      </p:sp>
    </p:spTree>
    <p:extLst>
      <p:ext uri="{BB962C8B-B14F-4D97-AF65-F5344CB8AC3E}">
        <p14:creationId xmlns:p14="http://schemas.microsoft.com/office/powerpoint/2010/main" val="276894286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86300" y="-79303"/>
            <a:ext cx="4041426" cy="3713265"/>
            <a:chOff x="1804374" y="122368"/>
            <a:chExt cx="4041426" cy="3713265"/>
          </a:xfrm>
        </p:grpSpPr>
        <p:pic>
          <p:nvPicPr>
            <p:cNvPr id="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4374" y="122368"/>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6774" y="274768"/>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p:cNvGrpSpPr/>
          <p:nvPr/>
        </p:nvGrpSpPr>
        <p:grpSpPr>
          <a:xfrm>
            <a:off x="1763800" y="-14202"/>
            <a:ext cx="4041426" cy="3713265"/>
            <a:chOff x="1804374" y="122368"/>
            <a:chExt cx="4041426" cy="3713265"/>
          </a:xfrm>
        </p:grpSpPr>
        <p:pic>
          <p:nvPicPr>
            <p:cNvPr id="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4374" y="122368"/>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6774" y="274768"/>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p:cNvGrpSpPr/>
          <p:nvPr/>
        </p:nvGrpSpPr>
        <p:grpSpPr>
          <a:xfrm>
            <a:off x="6305968" y="397183"/>
            <a:ext cx="4041426" cy="3713265"/>
            <a:chOff x="1804374" y="122368"/>
            <a:chExt cx="4041426" cy="3713265"/>
          </a:xfrm>
        </p:grpSpPr>
        <p:pic>
          <p:nvPicPr>
            <p:cNvPr id="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4374" y="122368"/>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6774" y="274768"/>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8" t="127" r="3785" b="2811"/>
          <a:stretch/>
        </p:blipFill>
        <p:spPr>
          <a:xfrm>
            <a:off x="-1424049" y="453379"/>
            <a:ext cx="12611593" cy="8283039"/>
          </a:xfrm>
          <a:prstGeom prst="rect">
            <a:avLst/>
          </a:prstGeom>
        </p:spPr>
      </p:pic>
      <p:sp>
        <p:nvSpPr>
          <p:cNvPr id="7" name="TextBox 6"/>
          <p:cNvSpPr txBox="1"/>
          <p:nvPr/>
        </p:nvSpPr>
        <p:spPr>
          <a:xfrm>
            <a:off x="228600" y="-64482"/>
            <a:ext cx="8915400" cy="923330"/>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candles of </a:t>
            </a:r>
            <a:r>
              <a:rPr lang="en-US" sz="5400" dirty="0" smtClean="0">
                <a:solidFill>
                  <a:prstClr val="white"/>
                </a:solidFill>
                <a:latin typeface="Gabriola" panose="04040605051002020D02" pitchFamily="82" charset="0"/>
              </a:rPr>
              <a:t>HOPE, PEACE </a:t>
            </a:r>
            <a:r>
              <a:rPr lang="en-US" sz="2800" dirty="0">
                <a:solidFill>
                  <a:srgbClr val="D9D9FF"/>
                </a:solidFill>
                <a:latin typeface="Segoe UI" panose="020B0502040204020203" pitchFamily="34" charset="0"/>
                <a:cs typeface="Segoe UI" panose="020B0502040204020203" pitchFamily="34" charset="0"/>
              </a:rPr>
              <a:t>and</a:t>
            </a:r>
            <a:r>
              <a:rPr lang="en-US" sz="5400" dirty="0" smtClean="0">
                <a:solidFill>
                  <a:prstClr val="white"/>
                </a:solidFill>
                <a:latin typeface="Gabriola" panose="04040605051002020D02" pitchFamily="82" charset="0"/>
              </a:rPr>
              <a:t> JOY</a:t>
            </a:r>
            <a:endParaRPr lang="en-US" sz="54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725228" y="163772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3483787" y="126360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337265" y="1145758"/>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childTnLst>
                          </p:cTn>
                        </p:par>
                        <p:par>
                          <p:cTn id="18" fill="hold">
                            <p:stCondLst>
                              <p:cond delay="3000"/>
                            </p:stCondLst>
                            <p:childTnLst>
                              <p:par>
                                <p:cTn id="19" presetID="10" presetClass="entr" presetSubtype="0"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10" presetClass="entr" presetSubtype="0" fill="hold" nodeType="withEffect">
                                  <p:stCondLst>
                                    <p:cond delay="50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399800"/>
            <a:ext cx="8534400" cy="5486400"/>
          </a:xfrm>
        </p:spPr>
        <p:txBody>
          <a:bodyPr>
            <a:normAutofit fontScale="85000" lnSpcReduction="20000"/>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Let us pray.</a:t>
            </a:r>
          </a:p>
          <a:p>
            <a:pPr marL="0" indent="0">
              <a:buNone/>
            </a:pPr>
            <a:endParaRPr lang="en-US" sz="24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lnSpc>
                <a:spcPct val="120000"/>
              </a:lnSpc>
              <a:buNone/>
            </a:pPr>
            <a:r>
              <a:rPr lang="en-US" sz="2600" b="1" dirty="0" smtClean="0">
                <a:solidFill>
                  <a:prstClr val="black"/>
                </a:solidFill>
              </a:rPr>
              <a:t>Source of all light and love, as we anticipate the Light                      of the World, draw us more deeply to this Season of                 Advent. Draw our eyes toward the pleasant glow of a life                that has depth and meaning.</a:t>
            </a:r>
          </a:p>
          <a:p>
            <a:pPr marL="0" indent="0">
              <a:lnSpc>
                <a:spcPct val="120000"/>
              </a:lnSpc>
              <a:buNone/>
            </a:pPr>
            <a:endParaRPr lang="en-US" sz="1100" b="1" dirty="0">
              <a:solidFill>
                <a:prstClr val="black"/>
              </a:solidFill>
            </a:endParaRPr>
          </a:p>
          <a:p>
            <a:pPr marL="0" indent="0">
              <a:lnSpc>
                <a:spcPct val="120000"/>
              </a:lnSpc>
              <a:buNone/>
            </a:pPr>
            <a:r>
              <a:rPr lang="en-US" sz="2600" b="1" dirty="0" smtClean="0">
                <a:solidFill>
                  <a:prstClr val="black"/>
                </a:solidFill>
              </a:rPr>
              <a:t>Draw our hearts out into the larger love that is your way                    in the world.  When we are discouraged by the brokenness around us, help us to claim joy daily, as those who are welcoming the Christ child.</a:t>
            </a:r>
          </a:p>
          <a:p>
            <a:pPr marL="0" indent="0">
              <a:lnSpc>
                <a:spcPct val="120000"/>
              </a:lnSpc>
              <a:buNone/>
            </a:pPr>
            <a:endParaRPr lang="en-US" sz="900" b="1" dirty="0">
              <a:solidFill>
                <a:prstClr val="black"/>
              </a:solidFill>
            </a:endParaRPr>
          </a:p>
          <a:p>
            <a:pPr marL="0" indent="0">
              <a:lnSpc>
                <a:spcPct val="120000"/>
              </a:lnSpc>
              <a:buNone/>
            </a:pPr>
            <a:r>
              <a:rPr lang="en-US" sz="2600" b="1" dirty="0" smtClean="0">
                <a:solidFill>
                  <a:prstClr val="black"/>
                </a:solidFill>
              </a:rPr>
              <a:t>We pray in the name of the one who is, himself, good news             of great joy for all the people.  Amen.</a:t>
            </a:r>
            <a:endParaRPr lang="en-US" sz="2600" b="1" dirty="0">
              <a:solidFill>
                <a:prstClr val="black"/>
              </a:solidFill>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9744774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5627</TotalTime>
  <Words>284</Words>
  <Application>Microsoft Office PowerPoint</Application>
  <PresentationFormat>On-screen Show (4:3)</PresentationFormat>
  <Paragraphs>64</Paragraphs>
  <Slides>12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Adobe Devanagari</vt:lpstr>
      <vt:lpstr>Optima</vt:lpstr>
      <vt:lpstr>Gabriola</vt:lpstr>
      <vt:lpstr>Calibri</vt:lpstr>
      <vt:lpstr>Segoe UI</vt:lpstr>
      <vt:lpstr>Charlemagne Std</vt:lpstr>
      <vt:lpstr>Times New Roman</vt:lpstr>
      <vt:lpstr>Advent 2013 Trial Big</vt:lpstr>
      <vt:lpstr>THIRD SUNDAY                  IN ADVENT Sunday, December 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167</cp:revision>
  <cp:lastPrinted>2014-10-24T19:33:43Z</cp:lastPrinted>
  <dcterms:created xsi:type="dcterms:W3CDTF">2013-10-01T14:56:24Z</dcterms:created>
  <dcterms:modified xsi:type="dcterms:W3CDTF">2014-10-29T20:10:26Z</dcterms:modified>
</cp:coreProperties>
</file>