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88" r:id="rId2"/>
    <p:sldId id="289" r:id="rId3"/>
    <p:sldId id="296" r:id="rId4"/>
    <p:sldId id="297" r:id="rId5"/>
    <p:sldId id="298" r:id="rId6"/>
    <p:sldId id="299" r:id="rId7"/>
    <p:sldId id="300" r:id="rId8"/>
    <p:sldId id="279" r:id="rId9"/>
    <p:sldId id="301" r:id="rId10"/>
    <p:sldId id="304" r:id="rId11"/>
    <p:sldId id="306" r:id="rId12"/>
    <p:sldId id="287" r:id="rId13"/>
  </p:sldIdLst>
  <p:sldSz cx="9144000" cy="6858000" type="screen4x3"/>
  <p:notesSz cx="7315200" cy="9601200"/>
  <p:embeddedFontLst>
    <p:embeddedFont>
      <p:font typeface="Gabriola" panose="04040605051002020D02" pitchFamily="82" charset="0"/>
      <p:regular r:id="rId15"/>
    </p:embeddedFont>
    <p:embeddedFont>
      <p:font typeface="Optima" panose="020B0502050508020304" pitchFamily="3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3027" autoAdjust="0"/>
  </p:normalViewPr>
  <p:slideViewPr>
    <p:cSldViewPr>
      <p:cViewPr>
        <p:scale>
          <a:sx n="80" d="100"/>
          <a:sy n="80" d="100"/>
        </p:scale>
        <p:origin x="-1458" y="-72"/>
      </p:cViewPr>
      <p:guideLst>
        <p:guide orient="horz" pos="1632"/>
        <p:guide orient="horz" pos="2400"/>
        <p:guide orient="horz" pos="480"/>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59" y="0"/>
            <a:ext cx="9244559" cy="6934200"/>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1"/>
            <a:ext cx="9143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26" y="6117349"/>
            <a:ext cx="9160825" cy="28345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98964"/>
            <a:ext cx="8763000" cy="761999"/>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17182" y="3125194"/>
            <a:ext cx="7134112" cy="685799"/>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27068" y="3125196"/>
            <a:ext cx="7134113" cy="68579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49350"/>
            <a:ext cx="8763001" cy="6857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23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3576" y="1774172"/>
            <a:ext cx="7772400" cy="1470025"/>
          </a:xfrm>
        </p:spPr>
        <p:txBody>
          <a:bodyPr>
            <a:noAutofit/>
          </a:bodyPr>
          <a:lstStyle/>
          <a:p>
            <a:pPr algn="l"/>
            <a:r>
              <a:rPr lang="en-US" sz="4800" b="1" dirty="0" smtClean="0">
                <a:solidFill>
                  <a:schemeClr val="bg1">
                    <a:lumMod val="95000"/>
                  </a:schemeClr>
                </a:solidFill>
                <a:latin typeface="Charlemagne Std" pitchFamily="82" charset="0"/>
                <a:cs typeface="Adobe Devanagari" pitchFamily="18" charset="0"/>
              </a:rPr>
              <a:t>FIRST Sunday  </a:t>
            </a:r>
            <a:br>
              <a:rPr lang="en-US" sz="4800" b="1" dirty="0" smtClean="0">
                <a:solidFill>
                  <a:schemeClr val="bg1">
                    <a:lumMod val="95000"/>
                  </a:schemeClr>
                </a:solidFill>
                <a:latin typeface="Charlemagne Std" pitchFamily="82" charset="0"/>
                <a:cs typeface="Adobe Devanagari" pitchFamily="18" charset="0"/>
              </a:rPr>
            </a:br>
            <a:r>
              <a:rPr lang="en-US" sz="4800" b="1" dirty="0" smtClean="0">
                <a:solidFill>
                  <a:schemeClr val="bg1">
                    <a:lumMod val="95000"/>
                  </a:schemeClr>
                </a:solidFill>
                <a:latin typeface="Charlemagne Std" pitchFamily="82" charset="0"/>
                <a:cs typeface="Adobe Devanagari" pitchFamily="18" charset="0"/>
              </a:rPr>
              <a:t>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November 30th</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314694"/>
            <a:ext cx="6400800" cy="1752600"/>
          </a:xfrm>
        </p:spPr>
        <p:txBody>
          <a:bodyPr>
            <a:normAutofit/>
          </a:bodyPr>
          <a:lstStyle/>
          <a:p>
            <a:pPr marL="0" indent="0" algn="l">
              <a:spcBef>
                <a:spcPts val="0"/>
              </a:spcBef>
              <a:buNone/>
            </a:pPr>
            <a:r>
              <a:rPr lang="en-US" sz="2000" dirty="0" smtClean="0">
                <a:solidFill>
                  <a:srgbClr val="E0B9F1"/>
                </a:solidFill>
                <a:latin typeface="Segoe UI" panose="020B0502040204020203" pitchFamily="34" charset="0"/>
                <a:cs typeface="Segoe UI" panose="020B0502040204020203" pitchFamily="34" charset="0"/>
              </a:rPr>
              <a:t>Leader and Congregation</a:t>
            </a:r>
          </a:p>
        </p:txBody>
      </p:sp>
      <p:sp>
        <p:nvSpPr>
          <p:cNvPr id="4" name="Rectangle 3"/>
          <p:cNvSpPr/>
          <p:nvPr/>
        </p:nvSpPr>
        <p:spPr>
          <a:xfrm>
            <a:off x="493909" y="3753853"/>
            <a:ext cx="2455737" cy="584775"/>
          </a:xfrm>
          <a:prstGeom prst="rect">
            <a:avLst/>
          </a:prstGeom>
        </p:spPr>
        <p:txBody>
          <a:bodyPr wrap="none">
            <a:spAutoFit/>
          </a:bodyPr>
          <a:lstStyle/>
          <a:p>
            <a:r>
              <a:rPr lang="en-US" sz="1600" i="1" dirty="0" smtClean="0">
                <a:solidFill>
                  <a:srgbClr val="D8D3BA"/>
                </a:solidFill>
                <a:latin typeface="Segoe UI" panose="020B0502040204020203" pitchFamily="34" charset="0"/>
                <a:ea typeface="+mj-ea"/>
                <a:cs typeface="Segoe UI" panose="020B0502040204020203" pitchFamily="34" charset="0"/>
              </a:rPr>
              <a:t>Psalm </a:t>
            </a:r>
            <a:r>
              <a:rPr lang="en-US" sz="1600" i="1" dirty="0">
                <a:solidFill>
                  <a:srgbClr val="D8D3BA"/>
                </a:solidFill>
                <a:latin typeface="Segoe UI" panose="020B0502040204020203" pitchFamily="34" charset="0"/>
                <a:ea typeface="+mj-ea"/>
                <a:cs typeface="Segoe UI" panose="020B0502040204020203" pitchFamily="34" charset="0"/>
              </a:rPr>
              <a:t>80; Mark 13:24-37 </a:t>
            </a:r>
          </a:p>
          <a:p>
            <a:endParaRPr lang="en-US" sz="1600" i="1" dirty="0">
              <a:solidFill>
                <a:srgbClr val="D8D3BA"/>
              </a:solidFill>
              <a:latin typeface="Segoe UI" panose="020B0502040204020203" pitchFamily="34" charset="0"/>
              <a:ea typeface="+mj-ea"/>
              <a:cs typeface="Segoe UI" panose="020B05020402040202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96796"/>
            <a:ext cx="4804267" cy="923899"/>
          </a:xfrm>
          <a:prstGeom prst="rect">
            <a:avLst/>
          </a:prstGeom>
        </p:spPr>
      </p:pic>
      <p:pic>
        <p:nvPicPr>
          <p:cNvPr id="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211" y="2668324"/>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3650"/>
            <a:ext cx="8534400" cy="5486400"/>
          </a:xfrm>
        </p:spPr>
        <p:txBody>
          <a:bodyPr>
            <a:normAutofit/>
          </a:bodyPr>
          <a:lstStyle/>
          <a:p>
            <a:pPr marL="0" indent="0">
              <a:buNone/>
            </a:pPr>
            <a:endParaRPr lang="en-US" sz="1100" i="1" dirty="0">
              <a:solidFill>
                <a:schemeClr val="bg2">
                  <a:lumMod val="50000"/>
                </a:schemeClr>
              </a:solidFill>
              <a:latin typeface="Gabriola" panose="04040605051002020D02" pitchFamily="82" charset="0"/>
            </a:endParaRPr>
          </a:p>
          <a:p>
            <a:pPr marL="0" indent="0">
              <a:buNone/>
            </a:pPr>
            <a:r>
              <a:rPr lang="en-US" b="1" dirty="0">
                <a:solidFill>
                  <a:srgbClr val="3353A2"/>
                </a:solidFill>
                <a:latin typeface="Gabriola" panose="04040605051002020D02" pitchFamily="82" charset="0"/>
              </a:rPr>
              <a:t>One</a:t>
            </a:r>
            <a:r>
              <a:rPr lang="en-US" sz="2400" dirty="0">
                <a:solidFill>
                  <a:prstClr val="black"/>
                </a:solidFill>
              </a:rPr>
              <a:t>	</a:t>
            </a:r>
            <a:endParaRPr lang="en-US" sz="2400" dirty="0" smtClean="0">
              <a:solidFill>
                <a:prstClr val="black"/>
              </a:solidFill>
            </a:endParaRPr>
          </a:p>
          <a:p>
            <a:pPr marL="0" indent="0">
              <a:buNone/>
            </a:pPr>
            <a:r>
              <a:rPr lang="en-US" sz="2400" dirty="0" smtClean="0">
                <a:solidFill>
                  <a:prstClr val="black"/>
                </a:solidFill>
              </a:rPr>
              <a:t>Please </a:t>
            </a:r>
            <a:r>
              <a:rPr lang="en-US" sz="2400" dirty="0">
                <a:solidFill>
                  <a:prstClr val="black"/>
                </a:solidFill>
              </a:rPr>
              <a:t>join me </a:t>
            </a:r>
            <a:r>
              <a:rPr lang="en-US" sz="2400" dirty="0" smtClean="0">
                <a:solidFill>
                  <a:prstClr val="black"/>
                </a:solidFill>
              </a:rPr>
              <a:t>in a prayer </a:t>
            </a:r>
            <a:r>
              <a:rPr lang="en-US" sz="2400" dirty="0">
                <a:solidFill>
                  <a:prstClr val="black"/>
                </a:solidFill>
              </a:rPr>
              <a:t>of dedication.</a:t>
            </a:r>
          </a:p>
          <a:p>
            <a:pPr marL="0" indent="0">
              <a:buNone/>
            </a:pPr>
            <a:endParaRPr lang="en-US" sz="2400" dirty="0" smtClean="0">
              <a:solidFill>
                <a:prstClr val="black"/>
              </a:solidFill>
            </a:endParaRPr>
          </a:p>
          <a:p>
            <a:pPr marL="0" indent="0">
              <a:buNone/>
            </a:pPr>
            <a:r>
              <a:rPr lang="en-US" b="1" dirty="0">
                <a:solidFill>
                  <a:srgbClr val="3353A2"/>
                </a:solidFill>
                <a:latin typeface="Gabriola" panose="04040605051002020D02" pitchFamily="82" charset="0"/>
              </a:rPr>
              <a:t>Many</a:t>
            </a:r>
            <a:r>
              <a:rPr lang="en-US" sz="2400" dirty="0">
                <a:solidFill>
                  <a:prstClr val="black"/>
                </a:solidFill>
              </a:rPr>
              <a:t>	</a:t>
            </a:r>
            <a:endParaRPr lang="en-US" sz="2400" dirty="0" smtClean="0">
              <a:solidFill>
                <a:prstClr val="black"/>
              </a:solidFill>
            </a:endParaRPr>
          </a:p>
          <a:p>
            <a:pPr marL="0" indent="0">
              <a:buNone/>
            </a:pPr>
            <a:r>
              <a:rPr lang="en-US" sz="2400" b="1" dirty="0" smtClean="0">
                <a:solidFill>
                  <a:prstClr val="black"/>
                </a:solidFill>
              </a:rPr>
              <a:t>Glorious </a:t>
            </a:r>
            <a:r>
              <a:rPr lang="en-US" sz="2400" b="1" dirty="0">
                <a:solidFill>
                  <a:prstClr val="black"/>
                </a:solidFill>
              </a:rPr>
              <a:t>God, take these gifts and kindle them with your light.  May they bring hope to those who sit in shadow, may they light the way to your intention for all people, and may they be a reminder that you are drawing ever nearer.  Amen.</a:t>
            </a:r>
          </a:p>
          <a:p>
            <a:endParaRPr lang="en-US"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64008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
          <p:cNvPicPr>
            <a:picLocks noChangeAspect="1"/>
          </p:cNvPicPr>
          <p:nvPr/>
        </p:nvPicPr>
        <p:blipFill rotWithShape="1">
          <a:blip r:embed="rId3">
            <a:extLst>
              <a:ext uri="{28A0092B-C50C-407E-A947-70E740481C1C}">
                <a14:useLocalDpi xmlns:a14="http://schemas.microsoft.com/office/drawing/2010/main" val="0"/>
              </a:ext>
            </a:extLst>
          </a:blip>
          <a:srcRect t="2958" r="35874"/>
          <a:stretch/>
        </p:blipFill>
        <p:spPr bwMode="auto">
          <a:xfrm>
            <a:off x="2743200" y="1"/>
            <a:ext cx="6553200" cy="5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091877" y="16060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78" t="127" r="3785" b="2811"/>
          <a:stretch/>
        </p:blipFill>
        <p:spPr>
          <a:xfrm>
            <a:off x="-2057400" y="461158"/>
            <a:ext cx="12611593" cy="8283039"/>
          </a:xfrm>
          <a:prstGeom prst="rect">
            <a:avLst/>
          </a:prstGeom>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220200" cy="6934200"/>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950" y="427672"/>
            <a:ext cx="8077200" cy="1200329"/>
          </a:xfrm>
          <a:prstGeom prst="rect">
            <a:avLst/>
          </a:prstGeom>
        </p:spPr>
        <p:txBody>
          <a:bodyPr wrap="square">
            <a:spAutoFit/>
          </a:bodyPr>
          <a:lstStyle/>
          <a:p>
            <a:r>
              <a:rPr lang="en-US" sz="5400" dirty="0" smtClean="0">
                <a:solidFill>
                  <a:srgbClr val="333399"/>
                </a:solidFill>
                <a:latin typeface="Gabriola" panose="04040605051002020D02" pitchFamily="82" charset="0"/>
              </a:rPr>
              <a:t>First Sunday in Advent</a:t>
            </a:r>
            <a:endParaRPr lang="en-US" sz="5400" dirty="0">
              <a:solidFill>
                <a:srgbClr val="333399"/>
              </a:solidFill>
              <a:latin typeface="Gabriola" panose="04040605051002020D02" pitchFamily="82" charset="0"/>
            </a:endParaRPr>
          </a:p>
          <a:p>
            <a:endParaRPr lang="en-US" dirty="0" smtClean="0">
              <a:latin typeface="Segoe UI" panose="020B0502040204020203" pitchFamily="34" charset="0"/>
              <a:cs typeface="Segoe UI" panose="020B0502040204020203" pitchFamily="34" charset="0"/>
            </a:endParaRPr>
          </a:p>
        </p:txBody>
      </p:sp>
      <p:sp>
        <p:nvSpPr>
          <p:cNvPr id="20" name="Rectangle 19"/>
          <p:cNvSpPr/>
          <p:nvPr/>
        </p:nvSpPr>
        <p:spPr>
          <a:xfrm>
            <a:off x="509652" y="1337950"/>
            <a:ext cx="7162800" cy="2616101"/>
          </a:xfrm>
          <a:prstGeom prst="rect">
            <a:avLst/>
          </a:prstGeom>
        </p:spPr>
        <p:txBody>
          <a:bodyPr wrap="square">
            <a:spAutoFit/>
          </a:bodyPr>
          <a:lstStyle/>
          <a:p>
            <a:r>
              <a:rPr lang="en-US" sz="2000"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lvl="0"/>
            <a:r>
              <a:rPr lang="en-US" sz="2800" b="1" dirty="0" smtClean="0">
                <a:solidFill>
                  <a:srgbClr val="3353A2"/>
                </a:solidFill>
                <a:latin typeface="Gabriola" panose="04040605051002020D02" pitchFamily="82" charset="0"/>
              </a:rPr>
              <a:t>One  </a:t>
            </a:r>
            <a:r>
              <a:rPr lang="en-US" sz="2400" i="1" dirty="0" smtClean="0">
                <a:solidFill>
                  <a:schemeClr val="bg2">
                    <a:lumMod val="50000"/>
                  </a:schemeClr>
                </a:solidFill>
                <a:latin typeface="Gabriola" panose="04040605051002020D02" pitchFamily="82" charset="0"/>
              </a:rPr>
              <a:t>(or Leader)</a:t>
            </a:r>
            <a:endParaRPr lang="en-US" sz="2400" i="1" dirty="0">
              <a:solidFill>
                <a:schemeClr val="bg2">
                  <a:lumMod val="50000"/>
                </a:schemeClr>
              </a:solidFill>
              <a:latin typeface="Gabriola" panose="04040605051002020D02" pitchFamily="82" charset="0"/>
            </a:endParaRPr>
          </a:p>
          <a:p>
            <a:r>
              <a:rPr lang="en-US" sz="2400" dirty="0" smtClean="0">
                <a:latin typeface="Segoe UI" panose="020B0502040204020203" pitchFamily="34" charset="0"/>
                <a:cs typeface="Segoe UI" panose="020B0502040204020203" pitchFamily="34" charset="0"/>
              </a:rPr>
              <a:t>Before </a:t>
            </a:r>
            <a:r>
              <a:rPr lang="en-US" sz="2400" dirty="0">
                <a:latin typeface="Segoe UI" panose="020B0502040204020203" pitchFamily="34" charset="0"/>
                <a:cs typeface="Segoe UI" panose="020B0502040204020203" pitchFamily="34" charset="0"/>
              </a:rPr>
              <a:t>we light the first Advent candle, please join </a:t>
            </a:r>
            <a:r>
              <a:rPr lang="en-US" sz="2400">
                <a:latin typeface="Segoe UI" panose="020B0502040204020203" pitchFamily="34" charset="0"/>
                <a:cs typeface="Segoe UI" panose="020B0502040204020203" pitchFamily="34" charset="0"/>
              </a:rPr>
              <a:t>me </a:t>
            </a:r>
            <a:r>
              <a:rPr lang="en-US" sz="2400" smtClean="0">
                <a:latin typeface="Segoe UI" panose="020B0502040204020203" pitchFamily="34" charset="0"/>
                <a:cs typeface="Segoe UI" panose="020B0502040204020203" pitchFamily="34" charset="0"/>
              </a:rPr>
              <a:t>in a litany </a:t>
            </a:r>
            <a:r>
              <a:rPr lang="en-US" sz="2400" dirty="0">
                <a:latin typeface="Segoe UI" panose="020B0502040204020203" pitchFamily="34" charset="0"/>
                <a:cs typeface="Segoe UI" panose="020B0502040204020203" pitchFamily="34" charset="0"/>
              </a:rPr>
              <a:t>of </a:t>
            </a:r>
            <a:r>
              <a:rPr lang="en-US" sz="2400" dirty="0" smtClean="0">
                <a:latin typeface="Segoe UI" panose="020B0502040204020203" pitchFamily="34" charset="0"/>
                <a:cs typeface="Segoe UI" panose="020B0502040204020203" pitchFamily="34" charset="0"/>
              </a:rPr>
              <a:t>preparation…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09750"/>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When it seems that, no matter where we look, the world         is sunk in shadow, when the sun is darkened, and the moon   will not give its light, </a:t>
            </a:r>
          </a:p>
          <a:p>
            <a:pPr marL="0" lvl="0" indent="0">
              <a:spcBef>
                <a:spcPts val="0"/>
              </a:spcBef>
              <a:spcAft>
                <a:spcPts val="300"/>
              </a:spcAft>
              <a:buNone/>
            </a:pPr>
            <a:endParaRPr lang="en-US" sz="12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Restore </a:t>
            </a:r>
            <a:r>
              <a:rPr lang="en-US" sz="2400" b="1" dirty="0">
                <a:solidFill>
                  <a:prstClr val="black"/>
                </a:solidFill>
              </a:rPr>
              <a:t>us, O God; let your face shine upon us.</a:t>
            </a:r>
          </a:p>
          <a:p>
            <a:pPr marL="0" lvl="0" indent="0">
              <a:spcBef>
                <a:spcPts val="0"/>
              </a:spcBef>
              <a:spcAft>
                <a:spcPts val="300"/>
              </a:spcAft>
              <a:buNone/>
            </a:pPr>
            <a:endParaRPr lang="en-US" sz="1200" dirty="0" smtClean="0">
              <a:solidFill>
                <a:prstClr val="black"/>
              </a:solidFill>
            </a:endParaRPr>
          </a:p>
          <a:p>
            <a:pPr marL="0" lvl="0" indent="0">
              <a:spcBef>
                <a:spcPts val="0"/>
              </a:spcBef>
              <a:spcAft>
                <a:spcPts val="300"/>
              </a:spcAft>
              <a:buNone/>
            </a:pPr>
            <a:r>
              <a:rPr lang="en-US" b="1" dirty="0" smtClean="0">
                <a:solidFill>
                  <a:srgbClr val="3353A2"/>
                </a:solidFill>
                <a:latin typeface="Gabriola" panose="04040605051002020D02" pitchFamily="82" charset="0"/>
              </a:rPr>
              <a:t>One</a:t>
            </a:r>
          </a:p>
          <a:p>
            <a:pPr marL="0" lvl="0" indent="0">
              <a:spcBef>
                <a:spcPts val="0"/>
              </a:spcBef>
              <a:spcAft>
                <a:spcPts val="300"/>
              </a:spcAft>
              <a:buNone/>
            </a:pPr>
            <a:r>
              <a:rPr lang="en-US" sz="2400" dirty="0" smtClean="0">
                <a:solidFill>
                  <a:prstClr val="black"/>
                </a:solidFill>
              </a:rPr>
              <a:t>When </a:t>
            </a:r>
            <a:r>
              <a:rPr lang="en-US" sz="2400" dirty="0">
                <a:solidFill>
                  <a:prstClr val="black"/>
                </a:solidFill>
              </a:rPr>
              <a:t>lighting one small candle and calling it “hope” </a:t>
            </a:r>
            <a:r>
              <a:rPr lang="en-US" sz="2400" dirty="0" smtClean="0">
                <a:solidFill>
                  <a:prstClr val="black"/>
                </a:solidFill>
              </a:rPr>
              <a:t>           feels like </a:t>
            </a:r>
            <a:r>
              <a:rPr lang="en-US" sz="2400" dirty="0">
                <a:solidFill>
                  <a:prstClr val="black"/>
                </a:solidFill>
              </a:rPr>
              <a:t>an act of futility,</a:t>
            </a:r>
          </a:p>
          <a:p>
            <a:pPr marL="0" lvl="0" indent="0">
              <a:spcBef>
                <a:spcPts val="0"/>
              </a:spcBef>
              <a:spcAft>
                <a:spcPts val="300"/>
              </a:spcAft>
              <a:buNone/>
            </a:pPr>
            <a:endParaRPr lang="en-US" sz="1200" dirty="0" smtClean="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Restore </a:t>
            </a:r>
            <a:r>
              <a:rPr lang="en-US" sz="2400" b="1" dirty="0">
                <a:solidFill>
                  <a:prstClr val="black"/>
                </a:solidFill>
              </a:rPr>
              <a:t>us, O God; let your face shine upon us.</a:t>
            </a:r>
          </a:p>
          <a:p>
            <a:endParaRPr lang="en-US"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57250"/>
            <a:ext cx="8534400" cy="5486400"/>
          </a:xfrm>
        </p:spPr>
        <p:txBody>
          <a:bodyPr>
            <a:normAutofit lnSpcReduction="10000"/>
          </a:bodyPr>
          <a:lstStyle/>
          <a:p>
            <a:pPr marL="0" indent="0">
              <a:spcBef>
                <a:spcPts val="0"/>
              </a:spcBef>
              <a:spcAft>
                <a:spcPts val="300"/>
              </a:spcAft>
              <a:buNone/>
            </a:pPr>
            <a:r>
              <a:rPr lang="en-US" b="1" dirty="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When </a:t>
            </a:r>
            <a:r>
              <a:rPr lang="en-US" sz="2400" dirty="0">
                <a:solidFill>
                  <a:prstClr val="black"/>
                </a:solidFill>
              </a:rPr>
              <a:t>we need to be reminded that even one small light </a:t>
            </a:r>
            <a:r>
              <a:rPr lang="en-US" sz="2400" dirty="0" smtClean="0">
                <a:solidFill>
                  <a:prstClr val="black"/>
                </a:solidFill>
              </a:rPr>
              <a:t>    can </a:t>
            </a:r>
            <a:r>
              <a:rPr lang="en-US" sz="2400" dirty="0">
                <a:solidFill>
                  <a:prstClr val="black"/>
                </a:solidFill>
              </a:rPr>
              <a:t>begin to warm the shadows around it</a:t>
            </a:r>
            <a:r>
              <a:rPr lang="en-US" sz="2400" dirty="0" smtClean="0">
                <a:solidFill>
                  <a:prstClr val="black"/>
                </a:solidFill>
              </a:rPr>
              <a:t>,</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spcBef>
                <a:spcPts val="0"/>
              </a:spcBef>
              <a:spcAft>
                <a:spcPts val="300"/>
              </a:spcAft>
              <a:buNone/>
            </a:pPr>
            <a:r>
              <a:rPr lang="en-US" sz="2400" b="1" dirty="0" smtClean="0">
                <a:solidFill>
                  <a:prstClr val="black"/>
                </a:solidFill>
              </a:rPr>
              <a:t>Restore </a:t>
            </a:r>
            <a:r>
              <a:rPr lang="en-US" sz="2400" b="1" dirty="0">
                <a:solidFill>
                  <a:prstClr val="black"/>
                </a:solidFill>
              </a:rPr>
              <a:t>us, O God; let your face shine upon us</a:t>
            </a:r>
            <a:r>
              <a:rPr lang="en-US" sz="2400" b="1" dirty="0" smtClean="0">
                <a:solidFill>
                  <a:prstClr val="black"/>
                </a:solidFill>
              </a:rPr>
              <a:t>.</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Because </a:t>
            </a:r>
            <a:r>
              <a:rPr lang="en-US" sz="2400" dirty="0">
                <a:solidFill>
                  <a:prstClr val="black"/>
                </a:solidFill>
              </a:rPr>
              <a:t>even one small light can assure us that you have </a:t>
            </a:r>
            <a:r>
              <a:rPr lang="en-US" sz="2400" dirty="0" smtClean="0">
                <a:solidFill>
                  <a:prstClr val="black"/>
                </a:solidFill>
              </a:rPr>
              <a:t>  not </a:t>
            </a:r>
            <a:r>
              <a:rPr lang="en-US" sz="2400" dirty="0">
                <a:solidFill>
                  <a:prstClr val="black"/>
                </a:solidFill>
              </a:rPr>
              <a:t>abandoned us, </a:t>
            </a:r>
            <a:r>
              <a:rPr lang="en-US" sz="2400" dirty="0" smtClean="0">
                <a:solidFill>
                  <a:prstClr val="black"/>
                </a:solidFill>
              </a:rPr>
              <a:t>that </a:t>
            </a:r>
            <a:r>
              <a:rPr lang="en-US" sz="2400" dirty="0">
                <a:solidFill>
                  <a:prstClr val="black"/>
                </a:solidFill>
              </a:rPr>
              <a:t>even now your light is drawing </a:t>
            </a:r>
            <a:r>
              <a:rPr lang="en-US" sz="2400" dirty="0" smtClean="0">
                <a:solidFill>
                  <a:prstClr val="black"/>
                </a:solidFill>
              </a:rPr>
              <a:t>    near,</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spcBef>
                <a:spcPts val="0"/>
              </a:spcBef>
              <a:spcAft>
                <a:spcPts val="300"/>
              </a:spcAft>
              <a:buNone/>
            </a:pPr>
            <a:r>
              <a:rPr lang="en-US" sz="2400" b="1" dirty="0" smtClean="0">
                <a:solidFill>
                  <a:prstClr val="black"/>
                </a:solidFill>
              </a:rPr>
              <a:t>Restore </a:t>
            </a:r>
            <a:r>
              <a:rPr lang="en-US" sz="2400" b="1" dirty="0">
                <a:solidFill>
                  <a:prstClr val="black"/>
                </a:solidFill>
              </a:rPr>
              <a:t>us, O God; let your face shine upon us.</a:t>
            </a: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09750"/>
            <a:ext cx="8534400" cy="5486400"/>
          </a:xfrm>
        </p:spPr>
        <p:txBody>
          <a:bodyPr/>
          <a:lstStyle/>
          <a:p>
            <a:pPr marL="0" indent="0">
              <a:buNone/>
            </a:pPr>
            <a:r>
              <a:rPr lang="en-US" b="1" dirty="0" smtClean="0">
                <a:solidFill>
                  <a:srgbClr val="3353A2"/>
                </a:solidFill>
                <a:latin typeface="Gabriola" panose="04040605051002020D02" pitchFamily="82" charset="0"/>
              </a:rPr>
              <a:t>One</a:t>
            </a:r>
            <a:r>
              <a:rPr lang="en-US" dirty="0"/>
              <a:t>	</a:t>
            </a:r>
            <a:endParaRPr lang="en-US" dirty="0" smtClean="0"/>
          </a:p>
          <a:p>
            <a:pPr marL="0" indent="0">
              <a:buNone/>
            </a:pPr>
            <a:r>
              <a:rPr lang="en-US" sz="2400" dirty="0" smtClean="0">
                <a:solidFill>
                  <a:prstClr val="black"/>
                </a:solidFill>
              </a:rPr>
              <a:t>As </a:t>
            </a:r>
            <a:r>
              <a:rPr lang="en-US" sz="2400" dirty="0">
                <a:solidFill>
                  <a:prstClr val="black"/>
                </a:solidFill>
              </a:rPr>
              <a:t>we light this one small candle, O God, we remember </a:t>
            </a:r>
            <a:r>
              <a:rPr lang="en-US" sz="2400" dirty="0" smtClean="0">
                <a:solidFill>
                  <a:prstClr val="black"/>
                </a:solidFill>
              </a:rPr>
              <a:t>    that </a:t>
            </a:r>
            <a:r>
              <a:rPr lang="en-US" sz="2400" dirty="0">
                <a:solidFill>
                  <a:prstClr val="black"/>
                </a:solidFill>
              </a:rPr>
              <a:t>our sisters and brothers all over this world are lighting candles of their own, and that all of us together, with your help, can carry a light of hope into the deepest, most foreboding corners, where you, amazingly, are already </a:t>
            </a:r>
            <a:r>
              <a:rPr lang="en-US" sz="2400" dirty="0" smtClean="0">
                <a:solidFill>
                  <a:prstClr val="black"/>
                </a:solidFill>
              </a:rPr>
              <a:t>                 at </a:t>
            </a:r>
            <a:r>
              <a:rPr lang="en-US" sz="2400" dirty="0">
                <a:solidFill>
                  <a:prstClr val="black"/>
                </a:solidFill>
              </a:rPr>
              <a:t>work</a:t>
            </a:r>
            <a:r>
              <a:rPr lang="en-US" sz="2400" dirty="0" smtClean="0">
                <a:solidFill>
                  <a:prstClr val="black"/>
                </a:solidFill>
              </a:rPr>
              <a:t>.</a:t>
            </a:r>
          </a:p>
          <a:p>
            <a:pPr marL="0" indent="0">
              <a:buNone/>
            </a:pPr>
            <a:endParaRPr lang="en-US" sz="20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buNone/>
            </a:pPr>
            <a:r>
              <a:rPr lang="en-US" sz="2400" b="1" dirty="0" smtClean="0">
                <a:solidFill>
                  <a:prstClr val="black"/>
                </a:solidFill>
              </a:rPr>
              <a:t>Restore </a:t>
            </a:r>
            <a:r>
              <a:rPr lang="en-US" sz="2400" b="1" dirty="0">
                <a:solidFill>
                  <a:prstClr val="black"/>
                </a:solidFill>
              </a:rPr>
              <a:t>us, O God; may our faces shine with your light.</a:t>
            </a:r>
          </a:p>
          <a:p>
            <a:endParaRPr lang="en-US" dirty="0"/>
          </a:p>
        </p:txBody>
      </p:sp>
    </p:spTree>
    <p:extLst>
      <p:ext uri="{BB962C8B-B14F-4D97-AF65-F5344CB8AC3E}">
        <p14:creationId xmlns:p14="http://schemas.microsoft.com/office/powerpoint/2010/main" val="142766416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13" y="238500"/>
            <a:ext cx="7089912" cy="5638800"/>
          </a:xfrm>
        </p:spPr>
        <p:txBody>
          <a:bodyPr>
            <a:noAutofit/>
          </a:bodyPr>
          <a:lstStyle/>
          <a:p>
            <a:pPr marL="0" indent="0">
              <a:spcBef>
                <a:spcPts val="0"/>
              </a:spcBef>
              <a:buNone/>
            </a:pPr>
            <a:r>
              <a:rPr lang="en-US" sz="4800" dirty="0">
                <a:solidFill>
                  <a:srgbClr val="333399"/>
                </a:solidFill>
                <a:latin typeface="Gabriola" panose="04040605051002020D02" pitchFamily="82" charset="0"/>
                <a:cs typeface="+mn-cs"/>
              </a:rPr>
              <a:t>Lighting</a:t>
            </a:r>
            <a:r>
              <a:rPr lang="en-US" sz="4400" dirty="0">
                <a:solidFill>
                  <a:srgbClr val="333399"/>
                </a:solidFill>
                <a:latin typeface="Gabriola" panose="04040605051002020D02" pitchFamily="82" charset="0"/>
                <a:cs typeface="+mn-cs"/>
              </a:rPr>
              <a:t> the First Candle</a:t>
            </a:r>
          </a:p>
          <a:p>
            <a:pPr marL="0" indent="0">
              <a:spcBef>
                <a:spcPts val="0"/>
              </a:spcBef>
              <a:buNone/>
            </a:pPr>
            <a:endParaRPr lang="en-US" sz="800" i="1" dirty="0" smtClean="0">
              <a:solidFill>
                <a:schemeClr val="bg2">
                  <a:lumMod val="50000"/>
                </a:schemeClr>
              </a:solidFill>
            </a:endParaRPr>
          </a:p>
          <a:p>
            <a:pPr marL="0" indent="0">
              <a:lnSpc>
                <a:spcPct val="120000"/>
              </a:lnSpc>
              <a:spcBef>
                <a:spcPts val="0"/>
              </a:spcBef>
              <a:buNone/>
            </a:pPr>
            <a:r>
              <a:rPr lang="en-US" sz="1600" i="1" dirty="0" smtClean="0">
                <a:solidFill>
                  <a:schemeClr val="bg2">
                    <a:lumMod val="50000"/>
                  </a:schemeClr>
                </a:solidFill>
              </a:rPr>
              <a:t>As </a:t>
            </a:r>
            <a:r>
              <a:rPr lang="en-US" sz="1600" i="1" dirty="0">
                <a:solidFill>
                  <a:schemeClr val="bg2">
                    <a:lumMod val="50000"/>
                  </a:schemeClr>
                </a:solidFill>
              </a:rPr>
              <a:t>the first candle is lit, the congregation may sing “Drawing Nearer” </a:t>
            </a:r>
            <a:r>
              <a:rPr lang="en-US" sz="1600" i="1" dirty="0" smtClean="0">
                <a:solidFill>
                  <a:schemeClr val="bg2">
                    <a:lumMod val="50000"/>
                  </a:schemeClr>
                </a:solidFill>
              </a:rPr>
              <a:t>by Christopher Grundy (p</a:t>
            </a:r>
            <a:r>
              <a:rPr lang="en-US" sz="1600" i="1" dirty="0">
                <a:solidFill>
                  <a:schemeClr val="bg2">
                    <a:lumMod val="50000"/>
                  </a:schemeClr>
                </a:solidFill>
              </a:rPr>
              <a:t>. </a:t>
            </a:r>
            <a:r>
              <a:rPr lang="en-US" sz="1600" i="1" dirty="0" smtClean="0">
                <a:solidFill>
                  <a:schemeClr val="bg2">
                    <a:lumMod val="50000"/>
                  </a:schemeClr>
                </a:solidFill>
              </a:rPr>
              <a:t>9 Offering Guide or www.christmasfund.org).</a:t>
            </a:r>
          </a:p>
          <a:p>
            <a:pPr marL="0" indent="0">
              <a:lnSpc>
                <a:spcPct val="120000"/>
              </a:lnSpc>
              <a:spcBef>
                <a:spcPts val="1200"/>
              </a:spcBef>
              <a:buNone/>
            </a:pPr>
            <a:endParaRPr lang="en-US" sz="800" i="1" dirty="0" smtClean="0">
              <a:solidFill>
                <a:srgbClr val="2D498F"/>
              </a:solidFill>
            </a:endParaRPr>
          </a:p>
          <a:p>
            <a:pPr marL="0" indent="0">
              <a:spcBef>
                <a:spcPts val="0"/>
              </a:spcBef>
              <a:buNone/>
            </a:pPr>
            <a:r>
              <a:rPr lang="en-US" b="1" dirty="0" smtClean="0">
                <a:solidFill>
                  <a:srgbClr val="2D498F"/>
                </a:solidFill>
                <a:latin typeface="Gabriola" panose="04040605051002020D02" pitchFamily="82" charset="0"/>
              </a:rPr>
              <a:t>Drawing Nearer</a:t>
            </a:r>
          </a:p>
          <a:p>
            <a:pPr marL="0" indent="0">
              <a:spcBef>
                <a:spcPts val="0"/>
              </a:spcBef>
              <a:buNone/>
            </a:pPr>
            <a:endParaRPr lang="en-US" sz="600" b="1" i="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0"/>
              </a:spcBef>
              <a:buNone/>
            </a:pPr>
            <a:r>
              <a:rPr lang="en-US" sz="2200" b="1" dirty="0">
                <a:solidFill>
                  <a:schemeClr val="tx1">
                    <a:lumMod val="85000"/>
                    <a:lumOff val="15000"/>
                  </a:schemeClr>
                </a:solidFill>
              </a:rPr>
              <a:t>Trouble on the news, no peace within,</a:t>
            </a:r>
          </a:p>
          <a:p>
            <a:pPr marL="0" indent="0">
              <a:spcBef>
                <a:spcPts val="0"/>
              </a:spcBef>
              <a:buNone/>
            </a:pPr>
            <a:r>
              <a:rPr lang="en-US" sz="2200" b="1" dirty="0">
                <a:solidFill>
                  <a:schemeClr val="tx1">
                    <a:lumMod val="85000"/>
                    <a:lumOff val="15000"/>
                  </a:schemeClr>
                </a:solidFill>
              </a:rPr>
              <a:t>Still there is a light in the distance</a:t>
            </a:r>
          </a:p>
          <a:p>
            <a:pPr marL="0" indent="0">
              <a:spcBef>
                <a:spcPts val="0"/>
              </a:spcBef>
              <a:buNone/>
            </a:pPr>
            <a:r>
              <a:rPr lang="en-US" sz="2200" b="1" dirty="0">
                <a:solidFill>
                  <a:schemeClr val="tx1">
                    <a:lumMod val="85000"/>
                    <a:lumOff val="15000"/>
                  </a:schemeClr>
                </a:solidFill>
              </a:rPr>
              <a:t>Drawing nearer, drawing </a:t>
            </a:r>
            <a:r>
              <a:rPr lang="en-US" sz="2200" b="1" dirty="0" smtClean="0">
                <a:solidFill>
                  <a:schemeClr val="tx1">
                    <a:lumMod val="85000"/>
                    <a:lumOff val="15000"/>
                  </a:schemeClr>
                </a:solidFill>
              </a:rPr>
              <a:t>nearer</a:t>
            </a:r>
          </a:p>
          <a:p>
            <a:pPr marL="0" indent="0">
              <a:spcBef>
                <a:spcPts val="0"/>
              </a:spcBef>
              <a:buNone/>
            </a:pPr>
            <a:endParaRPr lang="en-US" sz="1200" b="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So, open up our eyes to see your light,</a:t>
            </a:r>
          </a:p>
          <a:p>
            <a:pPr marL="0" indent="0">
              <a:spcBef>
                <a:spcPts val="0"/>
              </a:spcBef>
              <a:buNone/>
            </a:pPr>
            <a:r>
              <a:rPr lang="en-US" sz="2200" b="1" dirty="0" smtClean="0">
                <a:solidFill>
                  <a:schemeClr val="tx1">
                    <a:lumMod val="85000"/>
                    <a:lumOff val="15000"/>
                  </a:schemeClr>
                </a:solidFill>
              </a:rPr>
              <a:t>Open up our arms, they’re clenched so tightly, </a:t>
            </a:r>
          </a:p>
          <a:p>
            <a:pPr marL="0" indent="0">
              <a:spcBef>
                <a:spcPts val="0"/>
              </a:spcBef>
              <a:buNone/>
            </a:pPr>
            <a:r>
              <a:rPr lang="en-US" sz="2200" b="1" dirty="0" smtClean="0">
                <a:solidFill>
                  <a:schemeClr val="tx1">
                    <a:lumMod val="85000"/>
                    <a:lumOff val="15000"/>
                  </a:schemeClr>
                </a:solidFill>
              </a:rPr>
              <a:t>Come in like a thief and steal our hearts</a:t>
            </a:r>
          </a:p>
          <a:p>
            <a:pPr marL="0" indent="0">
              <a:spcBef>
                <a:spcPts val="0"/>
              </a:spcBef>
              <a:buNone/>
            </a:pPr>
            <a:r>
              <a:rPr lang="en-US" sz="2200" b="1" dirty="0" smtClean="0">
                <a:solidFill>
                  <a:schemeClr val="tx1">
                    <a:lumMod val="85000"/>
                    <a:lumOff val="15000"/>
                  </a:schemeClr>
                </a:solidFill>
              </a:rPr>
              <a:t>Like a baby, like a baby.</a:t>
            </a: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600"/>
              </a:spcBef>
              <a:buNone/>
            </a:pPr>
            <a:endParaRPr lang="en-US" sz="1100" i="1" dirty="0" smtClean="0">
              <a:solidFill>
                <a:schemeClr val="tx1">
                  <a:lumMod val="85000"/>
                  <a:lumOff val="15000"/>
                </a:schemeClr>
              </a:solidFill>
            </a:endParaRPr>
          </a:p>
          <a:p>
            <a:pPr marL="0" indent="0">
              <a:spcBef>
                <a:spcPts val="600"/>
              </a:spcBef>
              <a:buNone/>
            </a:pPr>
            <a:r>
              <a:rPr lang="en-US" sz="1100" i="1" dirty="0" smtClean="0">
                <a:solidFill>
                  <a:schemeClr val="tx1">
                    <a:lumMod val="85000"/>
                    <a:lumOff val="15000"/>
                  </a:schemeClr>
                </a:solidFill>
              </a:rPr>
              <a:t> </a:t>
            </a:r>
            <a:endParaRPr lang="en-US" sz="105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0" y="762000"/>
            <a:ext cx="7539686" cy="5163404"/>
          </a:xfrm>
          <a:prstGeom prst="rect">
            <a:avLst/>
          </a:prstGeom>
        </p:spPr>
      </p:pic>
      <p:sp>
        <p:nvSpPr>
          <p:cNvPr id="5" name="TextBox 4"/>
          <p:cNvSpPr txBox="1"/>
          <p:nvPr/>
        </p:nvSpPr>
        <p:spPr>
          <a:xfrm>
            <a:off x="762991" y="125963"/>
            <a:ext cx="2220480" cy="584775"/>
          </a:xfrm>
          <a:prstGeom prst="rect">
            <a:avLst/>
          </a:prstGeom>
          <a:noFill/>
        </p:spPr>
        <p:txBody>
          <a:bodyPr wrap="none" rtlCol="0">
            <a:spAutoFit/>
          </a:bodyPr>
          <a:lstStyle/>
          <a:p>
            <a:r>
              <a:rPr lang="en-US" sz="3200" b="1" dirty="0" smtClean="0">
                <a:latin typeface="Gabriola" panose="04040605051002020D02" pitchFamily="82" charset="0"/>
              </a:rPr>
              <a:t>Drawing Nearer</a:t>
            </a:r>
            <a:endParaRPr lang="en-US" sz="3200" b="1" dirty="0">
              <a:latin typeface="Gabriola" panose="04040605051002020D02" pitchFamily="82" charset="0"/>
            </a:endParaRPr>
          </a:p>
        </p:txBody>
      </p:sp>
      <p:sp>
        <p:nvSpPr>
          <p:cNvPr id="7" name="TextBox 6"/>
          <p:cNvSpPr txBox="1"/>
          <p:nvPr/>
        </p:nvSpPr>
        <p:spPr>
          <a:xfrm>
            <a:off x="6324600" y="264999"/>
            <a:ext cx="2362200" cy="400110"/>
          </a:xfrm>
          <a:prstGeom prst="rect">
            <a:avLst/>
          </a:prstGeom>
          <a:noFill/>
        </p:spPr>
        <p:txBody>
          <a:bodyPr wrap="square" rtlCol="0">
            <a:spAutoFit/>
          </a:bodyPr>
          <a:lstStyle/>
          <a:p>
            <a:r>
              <a:rPr lang="en-US" sz="2000" dirty="0" smtClean="0">
                <a:latin typeface="Gabriola" panose="04040605051002020D02" pitchFamily="82" charset="0"/>
              </a:rPr>
              <a:t>Christopher Grundy</a:t>
            </a:r>
            <a:endParaRPr lang="en-US" sz="2000" dirty="0">
              <a:latin typeface="Gabriola" panose="04040605051002020D02" pitchFamily="82" charset="0"/>
            </a:endParaRPr>
          </a:p>
        </p:txBody>
      </p:sp>
    </p:spTree>
    <p:extLst>
      <p:ext uri="{BB962C8B-B14F-4D97-AF65-F5344CB8AC3E}">
        <p14:creationId xmlns:p14="http://schemas.microsoft.com/office/powerpoint/2010/main" val="276894286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5181600" y="405150"/>
            <a:ext cx="3938256"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5867400" y="557550"/>
            <a:ext cx="3404856"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92826"/>
            <a:ext cx="12611593" cy="8283039"/>
          </a:xfrm>
          <a:prstGeom prst="rect">
            <a:avLst/>
          </a:prstGeom>
        </p:spPr>
      </p:pic>
      <p:sp>
        <p:nvSpPr>
          <p:cNvPr id="7" name="TextBox 6"/>
          <p:cNvSpPr txBox="1"/>
          <p:nvPr/>
        </p:nvSpPr>
        <p:spPr>
          <a:xfrm>
            <a:off x="228600" y="217102"/>
            <a:ext cx="5319126"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 of </a:t>
            </a:r>
            <a:r>
              <a:rPr lang="en-US" sz="5400" dirty="0" smtClean="0">
                <a:solidFill>
                  <a:prstClr val="white"/>
                </a:solidFill>
                <a:latin typeface="Gabriola" panose="04040605051002020D02" pitchFamily="82" charset="0"/>
              </a:rPr>
              <a:t>HOPE</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04800"/>
            <a:ext cx="8534400" cy="5486400"/>
          </a:xfrm>
        </p:spPr>
        <p:txBody>
          <a:bodyPr>
            <a:normAutofit/>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Let </a:t>
            </a:r>
            <a:r>
              <a:rPr lang="en-US" sz="2400" dirty="0">
                <a:solidFill>
                  <a:prstClr val="black"/>
                </a:solidFill>
              </a:rPr>
              <a:t>us pray</a:t>
            </a:r>
            <a:r>
              <a:rPr lang="en-US" sz="2400" dirty="0" smtClean="0">
                <a:solidFill>
                  <a:prstClr val="black"/>
                </a:solidFill>
              </a:rPr>
              <a:t>.</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buNone/>
            </a:pPr>
            <a:r>
              <a:rPr lang="en-US" sz="2400" b="1" dirty="0" smtClean="0">
                <a:solidFill>
                  <a:prstClr val="black"/>
                </a:solidFill>
              </a:rPr>
              <a:t>Gracious </a:t>
            </a:r>
            <a:r>
              <a:rPr lang="en-US" sz="2400" b="1" dirty="0">
                <a:solidFill>
                  <a:prstClr val="black"/>
                </a:solidFill>
              </a:rPr>
              <a:t>God, remind us in the events of each day </a:t>
            </a:r>
            <a:r>
              <a:rPr lang="en-US" sz="2400" b="1" dirty="0" smtClean="0">
                <a:solidFill>
                  <a:prstClr val="black"/>
                </a:solidFill>
              </a:rPr>
              <a:t>       that no </a:t>
            </a:r>
            <a:r>
              <a:rPr lang="en-US" sz="2400" b="1" dirty="0">
                <a:solidFill>
                  <a:prstClr val="black"/>
                </a:solidFill>
              </a:rPr>
              <a:t>matter what the world around us brings, </a:t>
            </a:r>
            <a:r>
              <a:rPr lang="en-US" sz="2400" b="1" dirty="0" smtClean="0">
                <a:solidFill>
                  <a:prstClr val="black"/>
                </a:solidFill>
              </a:rPr>
              <a:t>           you are our </a:t>
            </a:r>
            <a:r>
              <a:rPr lang="en-US" sz="2400" b="1" dirty="0">
                <a:solidFill>
                  <a:prstClr val="black"/>
                </a:solidFill>
              </a:rPr>
              <a:t>light, drawing ever nearer. With </a:t>
            </a:r>
            <a:r>
              <a:rPr lang="en-US" sz="2400" b="1" dirty="0" smtClean="0">
                <a:solidFill>
                  <a:prstClr val="black"/>
                </a:solidFill>
              </a:rPr>
              <a:t>this                one </a:t>
            </a:r>
            <a:r>
              <a:rPr lang="en-US" sz="2400" b="1" dirty="0">
                <a:solidFill>
                  <a:prstClr val="black"/>
                </a:solidFill>
              </a:rPr>
              <a:t>small candle, strengthen us to join our own </a:t>
            </a:r>
            <a:r>
              <a:rPr lang="en-US" sz="2400" b="1" dirty="0" smtClean="0">
                <a:solidFill>
                  <a:prstClr val="black"/>
                </a:solidFill>
              </a:rPr>
              <a:t>           light </a:t>
            </a:r>
            <a:r>
              <a:rPr lang="en-US" sz="2400" b="1" dirty="0">
                <a:solidFill>
                  <a:prstClr val="black"/>
                </a:solidFill>
              </a:rPr>
              <a:t>with yours, and to be ever watchful for your </a:t>
            </a:r>
            <a:r>
              <a:rPr lang="en-US" sz="2400" b="1" dirty="0" smtClean="0">
                <a:solidFill>
                  <a:prstClr val="black"/>
                </a:solidFill>
              </a:rPr>
              <a:t>           in-breaking </a:t>
            </a:r>
            <a:r>
              <a:rPr lang="en-US" sz="2400" b="1" dirty="0">
                <a:solidFill>
                  <a:prstClr val="black"/>
                </a:solidFill>
              </a:rPr>
              <a:t>realm in our midst. </a:t>
            </a:r>
            <a:endParaRPr lang="en-US" sz="2400" b="1" dirty="0" smtClean="0">
              <a:solidFill>
                <a:prstClr val="black"/>
              </a:solidFill>
            </a:endParaRPr>
          </a:p>
          <a:p>
            <a:pPr marL="0" indent="0">
              <a:buNone/>
            </a:pPr>
            <a:endParaRPr lang="en-US" sz="800" b="1" dirty="0">
              <a:solidFill>
                <a:prstClr val="black"/>
              </a:solidFill>
            </a:endParaRPr>
          </a:p>
          <a:p>
            <a:pPr marL="0" indent="0">
              <a:buNone/>
            </a:pPr>
            <a:r>
              <a:rPr lang="en-US" sz="2400" b="1" dirty="0" smtClean="0">
                <a:solidFill>
                  <a:prstClr val="black"/>
                </a:solidFill>
              </a:rPr>
              <a:t>Let </a:t>
            </a:r>
            <a:r>
              <a:rPr lang="en-US" sz="2400" b="1" dirty="0">
                <a:solidFill>
                  <a:prstClr val="black"/>
                </a:solidFill>
              </a:rPr>
              <a:t>this one small candle kindle hope: in our hearts, </a:t>
            </a:r>
            <a:r>
              <a:rPr lang="en-US" sz="2400" b="1" dirty="0" smtClean="0">
                <a:solidFill>
                  <a:prstClr val="black"/>
                </a:solidFill>
              </a:rPr>
              <a:t>         in </a:t>
            </a:r>
            <a:r>
              <a:rPr lang="en-US" sz="2400" b="1" dirty="0">
                <a:solidFill>
                  <a:prstClr val="black"/>
                </a:solidFill>
              </a:rPr>
              <a:t>our community, and in our world. Amen.</a:t>
            </a: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5438</TotalTime>
  <Words>260</Words>
  <Application>Microsoft Office PowerPoint</Application>
  <PresentationFormat>On-screen Show (4:3)</PresentationFormat>
  <Paragraphs>70</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Gabriola</vt:lpstr>
      <vt:lpstr>Optima</vt:lpstr>
      <vt:lpstr>Charlemagne Std</vt:lpstr>
      <vt:lpstr>Calibri</vt:lpstr>
      <vt:lpstr>Adobe Devanagari</vt:lpstr>
      <vt:lpstr>Segoe UI</vt:lpstr>
      <vt:lpstr>Advent 2013 Trial Big</vt:lpstr>
      <vt:lpstr>FIRST Sunday   in Advent Sunday, November 30th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150</cp:revision>
  <cp:lastPrinted>2014-10-24T19:33:43Z</cp:lastPrinted>
  <dcterms:created xsi:type="dcterms:W3CDTF">2013-10-01T14:56:24Z</dcterms:created>
  <dcterms:modified xsi:type="dcterms:W3CDTF">2014-10-29T20:07:16Z</dcterms:modified>
</cp:coreProperties>
</file>