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5"/>
  </p:handoutMasterIdLst>
  <p:sldIdLst>
    <p:sldId id="288" r:id="rId2"/>
    <p:sldId id="289" r:id="rId3"/>
    <p:sldId id="296" r:id="rId4"/>
    <p:sldId id="297" r:id="rId5"/>
    <p:sldId id="308" r:id="rId6"/>
    <p:sldId id="299" r:id="rId7"/>
    <p:sldId id="300" r:id="rId8"/>
    <p:sldId id="310" r:id="rId9"/>
    <p:sldId id="311" r:id="rId10"/>
    <p:sldId id="301" r:id="rId11"/>
    <p:sldId id="307" r:id="rId12"/>
    <p:sldId id="306" r:id="rId13"/>
    <p:sldId id="287" r:id="rId14"/>
  </p:sldIdLst>
  <p:sldSz cx="9144000" cy="6858000" type="screen4x3"/>
  <p:notesSz cx="7315200" cy="9601200"/>
  <p:embeddedFontLst>
    <p:embeddedFont>
      <p:font typeface="Optima" panose="020B0502050508020304" pitchFamily="34" charset="0"/>
      <p:regular r:id="rId16"/>
      <p:bold r:id="rId17"/>
      <p:italic r:id="rId18"/>
      <p:boldItalic r:id="rId19"/>
    </p:embeddedFont>
    <p:embeddedFont>
      <p:font typeface="Gabriola" panose="04040605051002020D02" pitchFamily="82" charset="0"/>
      <p:regular r:id="rId20"/>
    </p:embeddedFont>
    <p:embeddedFont>
      <p:font typeface="Calibri" panose="020F0502020204030204" pitchFamily="34" charset="0"/>
      <p:regular r:id="rId21"/>
      <p:bold r:id="rId22"/>
      <p:italic r:id="rId23"/>
      <p:boldItalic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252C6"/>
    <a:srgbClr val="2D498F"/>
    <a:srgbClr val="D9D9FF"/>
    <a:srgbClr val="9999FF"/>
    <a:srgbClr val="E0B9F1"/>
    <a:srgbClr val="728FC8"/>
    <a:srgbClr val="3353A2"/>
    <a:srgbClr val="5095D4"/>
    <a:srgbClr val="74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3027" autoAdjust="0"/>
  </p:normalViewPr>
  <p:slideViewPr>
    <p:cSldViewPr>
      <p:cViewPr>
        <p:scale>
          <a:sx n="80" d="100"/>
          <a:sy n="80" d="100"/>
        </p:scale>
        <p:origin x="-1458" y="-72"/>
      </p:cViewPr>
      <p:guideLst>
        <p:guide orient="horz" pos="1632"/>
        <p:guide orient="horz" pos="2400"/>
        <p:guide orient="horz" pos="28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59" y="0"/>
            <a:ext cx="9244559" cy="6934200"/>
          </a:xfrm>
          <a:prstGeom prst="rect">
            <a:avLst/>
          </a:prstGeom>
        </p:spPr>
      </p:pic>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1"/>
            <a:ext cx="9143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26" y="6117349"/>
            <a:ext cx="9160825" cy="283451"/>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98964"/>
            <a:ext cx="8763000" cy="761999"/>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17182" y="3125194"/>
            <a:ext cx="7134112" cy="685799"/>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27068" y="3125196"/>
            <a:ext cx="7134113" cy="685799"/>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49350"/>
            <a:ext cx="8763001" cy="6857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934199"/>
          </a:xfrm>
          <a:prstGeom prst="rect">
            <a:avLst/>
          </a:prstGeom>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gi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3983" y="3023848"/>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231" y="30014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631" y="31538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3576" y="1406047"/>
            <a:ext cx="7772400" cy="1470025"/>
          </a:xfrm>
        </p:spPr>
        <p:txBody>
          <a:bodyPr>
            <a:noAutofit/>
          </a:bodyPr>
          <a:lstStyle/>
          <a:p>
            <a:pPr algn="l"/>
            <a:r>
              <a:rPr lang="en-US" sz="4800" b="1" smtClean="0">
                <a:solidFill>
                  <a:schemeClr val="bg1">
                    <a:lumMod val="95000"/>
                  </a:schemeClr>
                </a:solidFill>
                <a:latin typeface="Charlemagne Std" pitchFamily="82" charset="0"/>
                <a:cs typeface="Adobe Devanagari" pitchFamily="18" charset="0"/>
              </a:rPr>
              <a:t>CHRISTMAS EVE</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Wednesday, December 24</a:t>
            </a:r>
            <a:br>
              <a:rPr lang="en-US" sz="2400" b="1" dirty="0" smtClean="0">
                <a:solidFill>
                  <a:schemeClr val="bg1">
                    <a:lumMod val="95000"/>
                  </a:schemeClr>
                </a:solidFill>
                <a:latin typeface="Charlemagne Std" pitchFamily="82" charset="0"/>
                <a:cs typeface="Adobe Devanagari" pitchFamily="18" charset="0"/>
              </a:rPr>
            </a:br>
            <a:endParaRPr lang="en-US" sz="24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475105" y="3267194"/>
            <a:ext cx="6400800" cy="1752600"/>
          </a:xfrm>
        </p:spPr>
        <p:txBody>
          <a:bodyPr>
            <a:normAutofit/>
          </a:bodyPr>
          <a:lstStyle/>
          <a:p>
            <a:pPr marL="0" indent="0" algn="l">
              <a:spcBef>
                <a:spcPts val="0"/>
              </a:spcBef>
              <a:buNone/>
            </a:pPr>
            <a:r>
              <a:rPr lang="en-US" sz="2000" smtClean="0">
                <a:solidFill>
                  <a:srgbClr val="E0B9F1"/>
                </a:solidFill>
                <a:latin typeface="Segoe UI" panose="020B0502040204020203" pitchFamily="34" charset="0"/>
                <a:cs typeface="Segoe UI" panose="020B0502040204020203" pitchFamily="34" charset="0"/>
              </a:rPr>
              <a:t>Leader and </a:t>
            </a:r>
            <a:r>
              <a:rPr lang="en-US" sz="2000" dirty="0" smtClean="0">
                <a:solidFill>
                  <a:srgbClr val="E0B9F1"/>
                </a:solidFill>
                <a:latin typeface="Segoe UI" panose="020B0502040204020203" pitchFamily="34" charset="0"/>
                <a:cs typeface="Segoe UI" panose="020B0502040204020203" pitchFamily="34" charset="0"/>
              </a:rPr>
              <a:t>Congregation</a:t>
            </a:r>
          </a:p>
        </p:txBody>
      </p:sp>
      <p:sp>
        <p:nvSpPr>
          <p:cNvPr id="4" name="Rectangle 3"/>
          <p:cNvSpPr/>
          <p:nvPr/>
        </p:nvSpPr>
        <p:spPr>
          <a:xfrm>
            <a:off x="493909" y="3753853"/>
            <a:ext cx="2349874" cy="338554"/>
          </a:xfrm>
          <a:prstGeom prst="rect">
            <a:avLst/>
          </a:prstGeom>
        </p:spPr>
        <p:txBody>
          <a:bodyPr wrap="none">
            <a:spAutoFit/>
          </a:bodyPr>
          <a:lstStyle/>
          <a:p>
            <a:r>
              <a:rPr lang="en-US" sz="1600" i="1" dirty="0" smtClean="0">
                <a:solidFill>
                  <a:srgbClr val="D8D3BA"/>
                </a:solidFill>
                <a:latin typeface="Segoe UI" panose="020B0502040204020203" pitchFamily="34" charset="0"/>
                <a:ea typeface="+mj-ea"/>
                <a:cs typeface="Segoe UI" panose="020B0502040204020203" pitchFamily="34" charset="0"/>
              </a:rPr>
              <a:t>Isaiah 9:2-7; Luke 2:1-14</a:t>
            </a:r>
            <a:endParaRPr lang="en-US" sz="1600" i="1" dirty="0">
              <a:solidFill>
                <a:srgbClr val="D8D3BA"/>
              </a:solidFill>
              <a:latin typeface="Segoe UI" panose="020B0502040204020203" pitchFamily="34" charset="0"/>
              <a:ea typeface="+mj-ea"/>
              <a:cs typeface="Segoe UI" panose="020B0502040204020203"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9171" b="25442"/>
          <a:stretch/>
        </p:blipFill>
        <p:spPr>
          <a:xfrm>
            <a:off x="2602651" y="3023848"/>
            <a:ext cx="6565099" cy="3900128"/>
          </a:xfrm>
          <a:prstGeom prst="rect">
            <a:avLst/>
          </a:prstGeom>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190" y="296577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539664" y="3456626"/>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492884" y="305793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336964" y="333621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8195448" y="3703027"/>
            <a:ext cx="455601" cy="3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4747184" y="3636300"/>
            <a:ext cx="501161" cy="3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009" y="2214413"/>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blogoCFwhite.eps"/>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0" y="6263022"/>
            <a:ext cx="1491343" cy="5662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23" y="449296"/>
            <a:ext cx="4804267" cy="923899"/>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247400"/>
            <a:ext cx="8534400" cy="5620000"/>
          </a:xfrm>
        </p:spPr>
        <p:txBody>
          <a:bodyPr>
            <a:noAutofit/>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Please join me as we pray together.</a:t>
            </a:r>
          </a:p>
          <a:p>
            <a:pPr marL="0" indent="0">
              <a:buNone/>
            </a:pPr>
            <a:endParaRPr lang="en-US" sz="1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buNone/>
            </a:pPr>
            <a:r>
              <a:rPr lang="en-US" sz="2300" b="1" dirty="0" smtClean="0">
                <a:solidFill>
                  <a:prstClr val="black"/>
                </a:solidFill>
              </a:rPr>
              <a:t>God of the shadows, God of the night, God of the dark alley, the deep mine, the basement cell, even the darkness is as light to you.  </a:t>
            </a:r>
          </a:p>
          <a:p>
            <a:pPr marL="0" indent="0">
              <a:buNone/>
            </a:pPr>
            <a:r>
              <a:rPr lang="en-US" sz="2300" b="1" dirty="0" smtClean="0">
                <a:solidFill>
                  <a:prstClr val="black"/>
                </a:solidFill>
              </a:rPr>
              <a:t>With these candles shining, as signs of your amazing love, we give thanks that in Jesus Christ you have made it plain that you are always drawing near.  On this night, and for many nights to come, help us to face the shadows within and around us, and to risk being a light, however small, for the sake of the difference it can make, for the sake of your kin-</a:t>
            </a:r>
            <a:r>
              <a:rPr lang="en-US" sz="2300" b="1" dirty="0" err="1" smtClean="0">
                <a:solidFill>
                  <a:prstClr val="black"/>
                </a:solidFill>
              </a:rPr>
              <a:t>dom</a:t>
            </a:r>
            <a:r>
              <a:rPr lang="en-US" sz="2300" b="1" dirty="0" smtClean="0">
                <a:solidFill>
                  <a:prstClr val="black"/>
                </a:solidFill>
              </a:rPr>
              <a:t> coming near, for the sake of the Christ child, a tiny light born among us, in whose name we pray. Amen</a:t>
            </a:r>
            <a:endParaRPr lang="en-US" sz="23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9744774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04800"/>
            <a:ext cx="8534400" cy="5486400"/>
          </a:xfrm>
        </p:spPr>
        <p:txBody>
          <a:bodyPr>
            <a:normAutofit fontScale="92500" lnSpcReduction="10000"/>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Please join me in </a:t>
            </a:r>
            <a:r>
              <a:rPr lang="en-US" sz="2400" dirty="0">
                <a:solidFill>
                  <a:prstClr val="black"/>
                </a:solidFill>
              </a:rPr>
              <a:t>a</a:t>
            </a:r>
            <a:r>
              <a:rPr lang="en-US" sz="2400" dirty="0" smtClean="0">
                <a:solidFill>
                  <a:prstClr val="black"/>
                </a:solidFill>
              </a:rPr>
              <a:t> prayer of dedication.</a:t>
            </a:r>
          </a:p>
          <a:p>
            <a:pPr marL="0" indent="0">
              <a:buNone/>
            </a:pPr>
            <a:endParaRPr lang="en-US" sz="5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lnSpc>
                <a:spcPct val="110000"/>
              </a:lnSpc>
              <a:buNone/>
            </a:pPr>
            <a:r>
              <a:rPr lang="en-US" sz="2600" b="1" dirty="0" smtClean="0">
                <a:solidFill>
                  <a:prstClr val="black"/>
                </a:solidFill>
              </a:rPr>
              <a:t>Gracious One, Source of all the sacred mysteries that surround us – like the birth of a child, like starlight crossing millions of miles, like the hushed, unlikely togetherness of strangers in a barn – tonight we can see more clearly that everything is a gift. Thank you . </a:t>
            </a:r>
          </a:p>
          <a:p>
            <a:pPr marL="0" indent="0">
              <a:lnSpc>
                <a:spcPct val="110000"/>
              </a:lnSpc>
              <a:buNone/>
            </a:pPr>
            <a:r>
              <a:rPr lang="en-US" sz="2600" b="1" dirty="0" smtClean="0">
                <a:solidFill>
                  <a:prstClr val="black"/>
                </a:solidFill>
              </a:rPr>
              <a:t>Bless whatever small portion of your abundance we return here. Bless us also, that our worlds, our choices,  the way we treat our co-workers, our family, even strangers, may be a gift you are giving to the world.           We pray in the name of Jesus, light of the world. Amen.</a:t>
            </a:r>
            <a:endParaRPr lang="en-US" sz="26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391377823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rotWithShape="1">
          <a:blip r:embed="rId2">
            <a:extLst>
              <a:ext uri="{28A0092B-C50C-407E-A947-70E740481C1C}">
                <a14:useLocalDpi xmlns:a14="http://schemas.microsoft.com/office/drawing/2010/main" val="0"/>
              </a:ext>
            </a:extLst>
          </a:blip>
          <a:srcRect t="2958" r="35874"/>
          <a:stretch/>
        </p:blipFill>
        <p:spPr bwMode="auto">
          <a:xfrm>
            <a:off x="1524000" y="-304800"/>
            <a:ext cx="7620000" cy="51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9206" y="122511"/>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2817"/>
            <a:ext cx="4502584" cy="38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
            <a:ext cx="6400800"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
          <p:cNvPicPr>
            <a:picLocks noChangeAspect="1"/>
          </p:cNvPicPr>
          <p:nvPr/>
        </p:nvPicPr>
        <p:blipFill rotWithShape="1">
          <a:blip r:embed="rId2">
            <a:extLst>
              <a:ext uri="{28A0092B-C50C-407E-A947-70E740481C1C}">
                <a14:useLocalDpi xmlns:a14="http://schemas.microsoft.com/office/drawing/2010/main" val="0"/>
              </a:ext>
            </a:extLst>
          </a:blip>
          <a:srcRect t="2958" r="35874"/>
          <a:stretch/>
        </p:blipFill>
        <p:spPr bwMode="auto">
          <a:xfrm>
            <a:off x="2743200" y="1"/>
            <a:ext cx="6553200" cy="51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78" t="127" r="3785" b="2811"/>
          <a:stretch/>
        </p:blipFill>
        <p:spPr>
          <a:xfrm>
            <a:off x="-2057400" y="449283"/>
            <a:ext cx="12611593" cy="8283039"/>
          </a:xfrm>
          <a:prstGeom prst="rect">
            <a:avLst/>
          </a:prstGeom>
        </p:spPr>
      </p:pic>
      <p:pic>
        <p:nvPicPr>
          <p:cNvPr id="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34" y="648984"/>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34" y="801384"/>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579" y="920621"/>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091877" y="162980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5719073" y="11458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2848100" y="127445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1632973" y="147391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419600" y="67075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0543" y="206691"/>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220200" cy="6934200"/>
          </a:xfrm>
          <a:prstGeom prst="rect">
            <a:avLst/>
          </a:prstGeom>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950" y="130797"/>
            <a:ext cx="8077200" cy="1200329"/>
          </a:xfrm>
          <a:prstGeom prst="rect">
            <a:avLst/>
          </a:prstGeom>
        </p:spPr>
        <p:txBody>
          <a:bodyPr wrap="square">
            <a:spAutoFit/>
          </a:bodyPr>
          <a:lstStyle/>
          <a:p>
            <a:r>
              <a:rPr lang="en-US" sz="5400" dirty="0" smtClean="0">
                <a:solidFill>
                  <a:srgbClr val="333399"/>
                </a:solidFill>
                <a:latin typeface="Gabriola" panose="04040605051002020D02" pitchFamily="82" charset="0"/>
              </a:rPr>
              <a:t>Fourth Sunday in Advent</a:t>
            </a:r>
            <a:endParaRPr lang="en-US" sz="5400" dirty="0">
              <a:solidFill>
                <a:srgbClr val="333399"/>
              </a:solidFill>
              <a:latin typeface="Gabriola" panose="04040605051002020D02" pitchFamily="82" charset="0"/>
            </a:endParaRPr>
          </a:p>
          <a:p>
            <a:endParaRPr lang="en-US" dirty="0" smtClean="0">
              <a:latin typeface="Segoe UI" panose="020B0502040204020203" pitchFamily="34" charset="0"/>
              <a:cs typeface="Segoe UI" panose="020B0502040204020203" pitchFamily="34" charset="0"/>
            </a:endParaRPr>
          </a:p>
        </p:txBody>
      </p:sp>
      <p:sp>
        <p:nvSpPr>
          <p:cNvPr id="20" name="Rectangle 19"/>
          <p:cNvSpPr/>
          <p:nvPr/>
        </p:nvSpPr>
        <p:spPr>
          <a:xfrm>
            <a:off x="509652" y="903525"/>
            <a:ext cx="7162800" cy="2492990"/>
          </a:xfrm>
          <a:prstGeom prst="rect">
            <a:avLst/>
          </a:prstGeom>
        </p:spPr>
        <p:txBody>
          <a:bodyPr wrap="square">
            <a:spAutoFit/>
          </a:bodyPr>
          <a:lstStyle/>
          <a:p>
            <a:r>
              <a:rPr lang="en-US" sz="2000" i="1" dirty="0">
                <a:solidFill>
                  <a:schemeClr val="bg2">
                    <a:lumMod val="50000"/>
                  </a:schemeClr>
                </a:solidFill>
                <a:latin typeface="Segoe UI" panose="020B0502040204020203" pitchFamily="34" charset="0"/>
                <a:cs typeface="Segoe UI" panose="020B0502040204020203" pitchFamily="34" charset="0"/>
              </a:rPr>
              <a:t>A lay person or persons may be invited forward to lead the congregation. </a:t>
            </a: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endParaRPr lang="en-US" sz="1400" dirty="0" smtClean="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lvl="0"/>
            <a:r>
              <a:rPr lang="en-US" sz="2800" b="1" dirty="0" smtClean="0">
                <a:solidFill>
                  <a:srgbClr val="3353A2"/>
                </a:solidFill>
                <a:latin typeface="Gabriola" panose="04040605051002020D02" pitchFamily="82" charset="0"/>
              </a:rPr>
              <a:t>One  </a:t>
            </a:r>
            <a:r>
              <a:rPr lang="en-US" sz="2400" i="1" dirty="0" smtClean="0">
                <a:solidFill>
                  <a:schemeClr val="bg2">
                    <a:lumMod val="50000"/>
                  </a:schemeClr>
                </a:solidFill>
                <a:latin typeface="Gabriola" panose="04040605051002020D02" pitchFamily="82" charset="0"/>
              </a:rPr>
              <a:t>(or Leader)</a:t>
            </a:r>
            <a:endParaRPr lang="en-US" sz="2400" i="1" dirty="0">
              <a:solidFill>
                <a:schemeClr val="bg2">
                  <a:lumMod val="50000"/>
                </a:schemeClr>
              </a:solidFill>
              <a:latin typeface="Gabriola" panose="04040605051002020D02" pitchFamily="82" charset="0"/>
            </a:endParaRPr>
          </a:p>
          <a:p>
            <a:r>
              <a:rPr lang="en-US" sz="2400" dirty="0" smtClean="0">
                <a:latin typeface="Segoe UI" panose="020B0502040204020203" pitchFamily="34" charset="0"/>
                <a:cs typeface="Segoe UI" panose="020B0502040204020203" pitchFamily="34" charset="0"/>
              </a:rPr>
              <a:t>Before </a:t>
            </a:r>
            <a:r>
              <a:rPr lang="en-US" sz="2400" dirty="0">
                <a:latin typeface="Segoe UI" panose="020B0502040204020203" pitchFamily="34" charset="0"/>
                <a:cs typeface="Segoe UI" panose="020B0502040204020203" pitchFamily="34" charset="0"/>
              </a:rPr>
              <a:t>we light the first Advent candle, please join me </a:t>
            </a:r>
            <a:r>
              <a:rPr lang="en-US" sz="2400" dirty="0" smtClean="0">
                <a:latin typeface="Segoe UI" panose="020B0502040204020203" pitchFamily="34" charset="0"/>
                <a:cs typeface="Segoe UI" panose="020B0502040204020203" pitchFamily="34" charset="0"/>
              </a:rPr>
              <a:t>in a </a:t>
            </a:r>
            <a:r>
              <a:rPr lang="en-US" sz="2400" dirty="0">
                <a:latin typeface="Segoe UI" panose="020B0502040204020203" pitchFamily="34" charset="0"/>
                <a:cs typeface="Segoe UI" panose="020B0502040204020203" pitchFamily="34" charset="0"/>
              </a:rPr>
              <a:t>litany of </a:t>
            </a:r>
            <a:r>
              <a:rPr lang="en-US" sz="2400" dirty="0" smtClean="0">
                <a:latin typeface="Segoe UI" panose="020B0502040204020203" pitchFamily="34" charset="0"/>
                <a:cs typeface="Segoe UI" panose="020B0502040204020203" pitchFamily="34" charset="0"/>
              </a:rPr>
              <a:t>preparation…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167250"/>
            <a:ext cx="8534400" cy="5486400"/>
          </a:xfrm>
        </p:spPr>
        <p:txBody>
          <a:bodyPr>
            <a:noAutofit/>
          </a:bodyPr>
          <a:lstStyle/>
          <a:p>
            <a:pPr marL="0" lvl="0" indent="0">
              <a:spcBef>
                <a:spcPts val="0"/>
              </a:spcBef>
              <a:spcAft>
                <a:spcPts val="300"/>
              </a:spcAft>
              <a:buNone/>
            </a:pPr>
            <a:r>
              <a:rPr lang="en-US" b="1" dirty="0" smtClean="0">
                <a:solidFill>
                  <a:srgbClr val="3353A2"/>
                </a:solidFill>
                <a:latin typeface="Gabriola" panose="04040605051002020D02" pitchFamily="82" charset="0"/>
              </a:rPr>
              <a:t>One</a:t>
            </a:r>
            <a:endParaRPr lang="en-US"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solidFill>
                  <a:prstClr val="black"/>
                </a:solidFill>
              </a:rPr>
              <a:t>Though the holiday lights are bright, shadows remain in the world around us.</a:t>
            </a:r>
          </a:p>
          <a:p>
            <a:pPr marL="0" lvl="0" indent="0">
              <a:spcBef>
                <a:spcPts val="0"/>
              </a:spcBef>
              <a:spcAft>
                <a:spcPts val="300"/>
              </a:spcAft>
              <a:buNone/>
            </a:pPr>
            <a:endParaRPr lang="en-US" sz="100" dirty="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Some of us have walked in those shadows. Some walk there even now.</a:t>
            </a:r>
            <a:endParaRPr lang="en-US" sz="2400" b="1" dirty="0">
              <a:solidFill>
                <a:prstClr val="black"/>
              </a:solidFill>
            </a:endParaRPr>
          </a:p>
          <a:p>
            <a:pPr marL="0" lvl="0" indent="0">
              <a:spcBef>
                <a:spcPts val="0"/>
              </a:spcBef>
              <a:spcAft>
                <a:spcPts val="300"/>
              </a:spcAft>
              <a:buNone/>
            </a:pPr>
            <a:endParaRPr lang="en-US" sz="100" dirty="0" smtClean="0">
              <a:solidFill>
                <a:prstClr val="black"/>
              </a:solidFill>
            </a:endParaRPr>
          </a:p>
          <a:p>
            <a:pPr marL="0" lvl="0" indent="0">
              <a:spcBef>
                <a:spcPts val="0"/>
              </a:spcBef>
              <a:spcAft>
                <a:spcPts val="300"/>
              </a:spcAft>
              <a:buNone/>
            </a:pPr>
            <a:r>
              <a:rPr lang="en-US" b="1" dirty="0" smtClean="0">
                <a:solidFill>
                  <a:srgbClr val="3353A2"/>
                </a:solidFill>
                <a:latin typeface="Gabriola" panose="04040605051002020D02" pitchFamily="82" charset="0"/>
              </a:rPr>
              <a:t>One</a:t>
            </a:r>
          </a:p>
          <a:p>
            <a:pPr marL="0" lvl="0" indent="0">
              <a:spcBef>
                <a:spcPts val="0"/>
              </a:spcBef>
              <a:spcAft>
                <a:spcPts val="300"/>
              </a:spcAft>
              <a:buNone/>
            </a:pPr>
            <a:r>
              <a:rPr lang="en-US" sz="2400" dirty="0" smtClean="0">
                <a:solidFill>
                  <a:prstClr val="black"/>
                </a:solidFill>
              </a:rPr>
              <a:t>Though the warm glow of holiday cheer pushes back the long, looming nights,</a:t>
            </a:r>
          </a:p>
          <a:p>
            <a:pPr marL="0" lvl="0" indent="0">
              <a:spcBef>
                <a:spcPts val="0"/>
              </a:spcBef>
              <a:spcAft>
                <a:spcPts val="300"/>
              </a:spcAft>
              <a:buNone/>
            </a:pPr>
            <a:endParaRPr lang="en-US" sz="700" dirty="0" smtClean="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Some among us in this world have lived in a land of darkness, and will live there still when the season has passed – a land of violence, tragedy, and grief.</a:t>
            </a:r>
            <a:endParaRPr lang="en-US" sz="2400" b="1" dirty="0">
              <a:solidFill>
                <a:prstClr val="black"/>
              </a:solidFill>
            </a:endParaRPr>
          </a:p>
          <a:p>
            <a:pPr marL="0" lvl="0" indent="0">
              <a:spcBef>
                <a:spcPts val="0"/>
              </a:spcBef>
              <a:spcAft>
                <a:spcPts val="300"/>
              </a:spcAft>
              <a:buNone/>
            </a:pPr>
            <a:endParaRPr lang="en-US" sz="2400" dirty="0">
              <a:solidFill>
                <a:prstClr val="black"/>
              </a:solidFill>
            </a:endParaRPr>
          </a:p>
          <a:p>
            <a:pPr marL="0" lvl="0" indent="0">
              <a:spcBef>
                <a:spcPts val="0"/>
              </a:spcBef>
              <a:spcAft>
                <a:spcPts val="300"/>
              </a:spcAft>
              <a:buNone/>
            </a:pPr>
            <a:endParaRPr lang="en-US" sz="2400" dirty="0">
              <a:solidFill>
                <a:prstClr val="black"/>
              </a:solidFill>
            </a:endParaRPr>
          </a:p>
          <a:p>
            <a:pPr marL="0" lvl="0" indent="0">
              <a:spcBef>
                <a:spcPts val="0"/>
              </a:spcBef>
              <a:spcAft>
                <a:spcPts val="300"/>
              </a:spcAft>
              <a:buNone/>
            </a:pPr>
            <a:endParaRPr lang="en-US" sz="700" dirty="0" smtClean="0">
              <a:solidFill>
                <a:prstClr val="black"/>
              </a:solidFill>
            </a:endParaRPr>
          </a:p>
          <a:p>
            <a:endParaRPr lang="en-US"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250375"/>
            <a:ext cx="8534400" cy="5486400"/>
          </a:xfrm>
        </p:spPr>
        <p:txBody>
          <a:bodyPr>
            <a:noAutofit/>
          </a:bodyPr>
          <a:lstStyle/>
          <a:p>
            <a:pPr marL="0" indent="0">
              <a:spcBef>
                <a:spcPts val="0"/>
              </a:spcBef>
              <a:spcAft>
                <a:spcPts val="300"/>
              </a:spcAft>
              <a:buNone/>
            </a:pPr>
            <a:r>
              <a:rPr lang="en-US" b="1" dirty="0" smtClean="0">
                <a:solidFill>
                  <a:srgbClr val="3353A2"/>
                </a:solidFill>
                <a:latin typeface="Gabriola" panose="04040605051002020D02" pitchFamily="82" charset="0"/>
              </a:rPr>
              <a:t>One</a:t>
            </a:r>
            <a:r>
              <a:rPr lang="en-US" dirty="0"/>
              <a:t>	</a:t>
            </a:r>
            <a:endParaRPr lang="en-US" dirty="0" smtClean="0"/>
          </a:p>
          <a:p>
            <a:pPr marL="0" indent="0">
              <a:spcBef>
                <a:spcPts val="0"/>
              </a:spcBef>
              <a:spcAft>
                <a:spcPts val="300"/>
              </a:spcAft>
              <a:buNone/>
            </a:pPr>
            <a:r>
              <a:rPr lang="en-US" sz="2400" dirty="0" smtClean="0">
                <a:solidFill>
                  <a:prstClr val="black"/>
                </a:solidFill>
              </a:rPr>
              <a:t>Tonight we light our few small candles – a paltry glimmer when we think of the world outside. We light them not to banish the shadows, to somehow vanquish the night, but to change the heart of darkness. For God dwells even there, in the darkness of a barn, deep in the shadows of a stall, down in the pitch black of a feeding trough, with only a faint glimmer of starlight outside.</a:t>
            </a:r>
          </a:p>
          <a:p>
            <a:pPr marL="0" indent="0">
              <a:spcBef>
                <a:spcPts val="0"/>
              </a:spcBef>
              <a:spcAft>
                <a:spcPts val="300"/>
              </a:spcAft>
              <a:buNone/>
            </a:pPr>
            <a:endParaRPr lang="en-US" sz="1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spcBef>
                <a:spcPts val="0"/>
              </a:spcBef>
              <a:spcAft>
                <a:spcPts val="300"/>
              </a:spcAft>
              <a:buNone/>
            </a:pPr>
            <a:r>
              <a:rPr lang="en-US" sz="2400" b="1" dirty="0" smtClean="0">
                <a:solidFill>
                  <a:prstClr val="black"/>
                </a:solidFill>
              </a:rPr>
              <a:t>In that holy darkness, God comes to us and shares our common lot.</a:t>
            </a:r>
            <a:endParaRPr lang="en-US" sz="2400" b="1" dirty="0">
              <a:solidFill>
                <a:prstClr val="black"/>
              </a:solidFill>
            </a:endParaRPr>
          </a:p>
          <a:p>
            <a:pPr marL="0" indent="0">
              <a:spcBef>
                <a:spcPts val="0"/>
              </a:spcBef>
              <a:spcAft>
                <a:spcPts val="300"/>
              </a:spcAft>
              <a:buNone/>
            </a:pPr>
            <a:endParaRPr lang="en-US" sz="900" b="1" dirty="0" smtClean="0">
              <a:solidFill>
                <a:srgbClr val="3353A2"/>
              </a:solidFill>
              <a:latin typeface="Gabriola" panose="04040605051002020D02" pitchFamily="82" charset="0"/>
            </a:endParaRPr>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72250"/>
            <a:ext cx="8534400" cy="5486400"/>
          </a:xfrm>
        </p:spPr>
        <p:txBody>
          <a:bodyPr>
            <a:noAutofit/>
          </a:bodyPr>
          <a:lstStyle/>
          <a:p>
            <a:pPr marL="0" indent="0">
              <a:spcBef>
                <a:spcPts val="0"/>
              </a:spcBef>
              <a:spcAft>
                <a:spcPts val="300"/>
              </a:spcAft>
              <a:buNone/>
            </a:pPr>
            <a:endParaRPr lang="en-US" sz="900" b="1" dirty="0" smtClean="0">
              <a:solidFill>
                <a:srgbClr val="3353A2"/>
              </a:solidFill>
              <a:latin typeface="Gabriola" panose="04040605051002020D02" pitchFamily="82" charset="0"/>
            </a:endParaRPr>
          </a:p>
          <a:p>
            <a:pPr marL="0" indent="0">
              <a:spcBef>
                <a:spcPts val="0"/>
              </a:spcBef>
              <a:spcAft>
                <a:spcPts val="300"/>
              </a:spcAft>
              <a:buNone/>
            </a:pPr>
            <a:r>
              <a:rPr lang="en-US" b="1" dirty="0" smtClean="0">
                <a:solidFill>
                  <a:srgbClr val="3353A2"/>
                </a:solidFill>
                <a:latin typeface="Gabriola" panose="04040605051002020D02" pitchFamily="82" charset="0"/>
              </a:rPr>
              <a:t>One</a:t>
            </a:r>
            <a:r>
              <a:rPr lang="en-US" sz="2800" dirty="0"/>
              <a:t>	</a:t>
            </a:r>
          </a:p>
          <a:p>
            <a:pPr marL="0" indent="0">
              <a:spcBef>
                <a:spcPts val="0"/>
              </a:spcBef>
              <a:spcAft>
                <a:spcPts val="300"/>
              </a:spcAft>
              <a:buNone/>
            </a:pPr>
            <a:r>
              <a:rPr lang="en-US" sz="2400" dirty="0" smtClean="0">
                <a:solidFill>
                  <a:prstClr val="black"/>
                </a:solidFill>
              </a:rPr>
              <a:t>One fragile, incandescent life, to begin the world anew.                “A light shines in the darkness, and the darkness did not overcome it.” Instead, the darkness itself is found to </a:t>
            </a:r>
            <a:r>
              <a:rPr lang="en-US" sz="2400" smtClean="0">
                <a:solidFill>
                  <a:prstClr val="black"/>
                </a:solidFill>
              </a:rPr>
              <a:t>have              a </a:t>
            </a:r>
            <a:r>
              <a:rPr lang="en-US" sz="2400" dirty="0" smtClean="0">
                <a:solidFill>
                  <a:prstClr val="black"/>
                </a:solidFill>
              </a:rPr>
              <a:t>holiness all its own.</a:t>
            </a:r>
            <a:endParaRPr lang="en-US" sz="2400" b="1" dirty="0">
              <a:solidFill>
                <a:prstClr val="black"/>
              </a:solidFill>
            </a:endParaRPr>
          </a:p>
          <a:p>
            <a:endParaRPr lang="en-US" dirty="0"/>
          </a:p>
        </p:txBody>
      </p:sp>
    </p:spTree>
    <p:extLst>
      <p:ext uri="{BB962C8B-B14F-4D97-AF65-F5344CB8AC3E}">
        <p14:creationId xmlns:p14="http://schemas.microsoft.com/office/powerpoint/2010/main" val="391848917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7113" y="155375"/>
            <a:ext cx="7089912" cy="5638800"/>
          </a:xfrm>
        </p:spPr>
        <p:txBody>
          <a:bodyPr>
            <a:noAutofit/>
          </a:bodyPr>
          <a:lstStyle/>
          <a:p>
            <a:pPr marL="0" indent="0">
              <a:spcBef>
                <a:spcPts val="0"/>
              </a:spcBef>
              <a:buNone/>
            </a:pPr>
            <a:r>
              <a:rPr lang="en-US" sz="4800" dirty="0">
                <a:solidFill>
                  <a:srgbClr val="333399"/>
                </a:solidFill>
                <a:latin typeface="Gabriola" panose="04040605051002020D02" pitchFamily="82" charset="0"/>
                <a:cs typeface="+mn-cs"/>
              </a:rPr>
              <a:t>Lighting</a:t>
            </a:r>
            <a:r>
              <a:rPr lang="en-US" sz="4400" dirty="0">
                <a:solidFill>
                  <a:srgbClr val="333399"/>
                </a:solidFill>
                <a:latin typeface="Gabriola" panose="04040605051002020D02" pitchFamily="82" charset="0"/>
                <a:cs typeface="+mn-cs"/>
              </a:rPr>
              <a:t> the </a:t>
            </a:r>
            <a:r>
              <a:rPr lang="en-US" sz="4400" dirty="0" smtClean="0">
                <a:solidFill>
                  <a:srgbClr val="333399"/>
                </a:solidFill>
                <a:latin typeface="Gabriola" panose="04040605051002020D02" pitchFamily="82" charset="0"/>
                <a:cs typeface="+mn-cs"/>
              </a:rPr>
              <a:t>Candles</a:t>
            </a:r>
            <a:endParaRPr lang="en-US" sz="4400" dirty="0">
              <a:solidFill>
                <a:srgbClr val="333399"/>
              </a:solidFill>
              <a:latin typeface="Gabriola" panose="04040605051002020D02" pitchFamily="82" charset="0"/>
              <a:cs typeface="+mn-cs"/>
            </a:endParaRPr>
          </a:p>
          <a:p>
            <a:pPr marL="0" indent="0">
              <a:spcBef>
                <a:spcPts val="0"/>
              </a:spcBef>
              <a:buNone/>
            </a:pPr>
            <a:endParaRPr lang="en-US" sz="800" i="1" dirty="0" smtClean="0">
              <a:solidFill>
                <a:schemeClr val="bg2">
                  <a:lumMod val="50000"/>
                </a:schemeClr>
              </a:solidFill>
            </a:endParaRPr>
          </a:p>
          <a:p>
            <a:pPr marL="0" indent="0">
              <a:lnSpc>
                <a:spcPct val="120000"/>
              </a:lnSpc>
              <a:spcBef>
                <a:spcPts val="0"/>
              </a:spcBef>
              <a:buNone/>
            </a:pPr>
            <a:r>
              <a:rPr lang="en-US" sz="1600" i="1" dirty="0" smtClean="0">
                <a:solidFill>
                  <a:schemeClr val="bg2">
                    <a:lumMod val="50000"/>
                  </a:schemeClr>
                </a:solidFill>
              </a:rPr>
              <a:t>As </a:t>
            </a:r>
            <a:r>
              <a:rPr lang="en-US" sz="1600" i="1" dirty="0">
                <a:solidFill>
                  <a:schemeClr val="bg2">
                    <a:lumMod val="50000"/>
                  </a:schemeClr>
                </a:solidFill>
              </a:rPr>
              <a:t>the </a:t>
            </a:r>
            <a:r>
              <a:rPr lang="en-US" sz="1600" i="1" dirty="0" smtClean="0">
                <a:solidFill>
                  <a:schemeClr val="bg2">
                    <a:lumMod val="50000"/>
                  </a:schemeClr>
                </a:solidFill>
              </a:rPr>
              <a:t>five candles are </a:t>
            </a:r>
            <a:r>
              <a:rPr lang="en-US" sz="1600" i="1" dirty="0">
                <a:solidFill>
                  <a:schemeClr val="bg2">
                    <a:lumMod val="50000"/>
                  </a:schemeClr>
                </a:solidFill>
              </a:rPr>
              <a:t>lit, the congregation may sing “Drawing Nearer” </a:t>
            </a:r>
            <a:r>
              <a:rPr lang="en-US" sz="1600" i="1" dirty="0" smtClean="0">
                <a:solidFill>
                  <a:schemeClr val="bg2">
                    <a:lumMod val="50000"/>
                  </a:schemeClr>
                </a:solidFill>
              </a:rPr>
              <a:t>by Christopher Grundy (p</a:t>
            </a:r>
            <a:r>
              <a:rPr lang="en-US" sz="1600" i="1" dirty="0">
                <a:solidFill>
                  <a:schemeClr val="bg2">
                    <a:lumMod val="50000"/>
                  </a:schemeClr>
                </a:solidFill>
              </a:rPr>
              <a:t>. </a:t>
            </a:r>
            <a:r>
              <a:rPr lang="en-US" sz="1600" i="1" dirty="0" smtClean="0">
                <a:solidFill>
                  <a:schemeClr val="bg2">
                    <a:lumMod val="50000"/>
                  </a:schemeClr>
                </a:solidFill>
              </a:rPr>
              <a:t>9 Offering Guide </a:t>
            </a:r>
            <a:r>
              <a:rPr lang="en-US" sz="1600" i="1" smtClean="0">
                <a:solidFill>
                  <a:schemeClr val="bg2">
                    <a:lumMod val="50000"/>
                  </a:schemeClr>
                </a:solidFill>
              </a:rPr>
              <a:t>or www.christmasfund.org</a:t>
            </a:r>
            <a:r>
              <a:rPr lang="en-US" sz="1600" i="1" dirty="0" smtClean="0">
                <a:solidFill>
                  <a:schemeClr val="bg2">
                    <a:lumMod val="50000"/>
                  </a:schemeClr>
                </a:solidFill>
              </a:rPr>
              <a:t>).</a:t>
            </a:r>
          </a:p>
          <a:p>
            <a:pPr marL="0" indent="0">
              <a:lnSpc>
                <a:spcPct val="120000"/>
              </a:lnSpc>
              <a:spcBef>
                <a:spcPts val="1200"/>
              </a:spcBef>
              <a:buNone/>
            </a:pPr>
            <a:endParaRPr lang="en-US" sz="300" i="1" dirty="0" smtClean="0">
              <a:solidFill>
                <a:srgbClr val="2D498F"/>
              </a:solidFill>
            </a:endParaRPr>
          </a:p>
          <a:p>
            <a:pPr marL="0" indent="0">
              <a:spcBef>
                <a:spcPts val="0"/>
              </a:spcBef>
              <a:buNone/>
            </a:pPr>
            <a:r>
              <a:rPr lang="en-US" dirty="0" smtClean="0">
                <a:solidFill>
                  <a:srgbClr val="2D498F"/>
                </a:solidFill>
                <a:latin typeface="Gabriola" panose="04040605051002020D02" pitchFamily="82" charset="0"/>
              </a:rPr>
              <a:t>Drawing Nearer</a:t>
            </a:r>
          </a:p>
          <a:p>
            <a:pPr marL="0" indent="0">
              <a:spcBef>
                <a:spcPts val="0"/>
              </a:spcBef>
              <a:buNone/>
            </a:pPr>
            <a:endParaRPr lang="en-US" sz="600" i="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0"/>
              </a:spcBef>
              <a:buNone/>
            </a:pPr>
            <a:r>
              <a:rPr lang="en-US" sz="2200" b="1" dirty="0">
                <a:solidFill>
                  <a:schemeClr val="tx1">
                    <a:lumMod val="85000"/>
                    <a:lumOff val="15000"/>
                  </a:schemeClr>
                </a:solidFill>
              </a:rPr>
              <a:t>Trouble on the news, no peace within,</a:t>
            </a:r>
          </a:p>
          <a:p>
            <a:pPr marL="0" indent="0">
              <a:spcBef>
                <a:spcPts val="0"/>
              </a:spcBef>
              <a:buNone/>
            </a:pPr>
            <a:r>
              <a:rPr lang="en-US" sz="2200" b="1" dirty="0">
                <a:solidFill>
                  <a:schemeClr val="tx1">
                    <a:lumMod val="85000"/>
                    <a:lumOff val="15000"/>
                  </a:schemeClr>
                </a:solidFill>
              </a:rPr>
              <a:t>Still there is a light in the distance</a:t>
            </a:r>
          </a:p>
          <a:p>
            <a:pPr marL="0" indent="0">
              <a:spcBef>
                <a:spcPts val="0"/>
              </a:spcBef>
              <a:buNone/>
            </a:pPr>
            <a:r>
              <a:rPr lang="en-US" sz="2200" b="1" dirty="0">
                <a:solidFill>
                  <a:schemeClr val="tx1">
                    <a:lumMod val="85000"/>
                    <a:lumOff val="15000"/>
                  </a:schemeClr>
                </a:solidFill>
              </a:rPr>
              <a:t>Drawing nearer, drawing </a:t>
            </a:r>
            <a:r>
              <a:rPr lang="en-US" sz="2200" b="1" dirty="0" smtClean="0">
                <a:solidFill>
                  <a:schemeClr val="tx1">
                    <a:lumMod val="85000"/>
                    <a:lumOff val="15000"/>
                  </a:schemeClr>
                </a:solidFill>
              </a:rPr>
              <a:t>nearer</a:t>
            </a:r>
          </a:p>
          <a:p>
            <a:pPr marL="0" indent="0">
              <a:spcBef>
                <a:spcPts val="0"/>
              </a:spcBef>
              <a:buNone/>
            </a:pPr>
            <a:endParaRPr lang="en-US" sz="1200" b="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So, open up our eyes to see your light,</a:t>
            </a:r>
          </a:p>
          <a:p>
            <a:pPr marL="0" indent="0">
              <a:spcBef>
                <a:spcPts val="0"/>
              </a:spcBef>
              <a:buNone/>
            </a:pPr>
            <a:r>
              <a:rPr lang="en-US" sz="2200" b="1" dirty="0" smtClean="0">
                <a:solidFill>
                  <a:schemeClr val="tx1">
                    <a:lumMod val="85000"/>
                    <a:lumOff val="15000"/>
                  </a:schemeClr>
                </a:solidFill>
              </a:rPr>
              <a:t>Open up our arms, they’re clenched so tightly, </a:t>
            </a:r>
          </a:p>
          <a:p>
            <a:pPr marL="0" indent="0">
              <a:spcBef>
                <a:spcPts val="0"/>
              </a:spcBef>
              <a:buNone/>
            </a:pPr>
            <a:r>
              <a:rPr lang="en-US" sz="2200" b="1" dirty="0" smtClean="0">
                <a:solidFill>
                  <a:schemeClr val="tx1">
                    <a:lumMod val="85000"/>
                    <a:lumOff val="15000"/>
                  </a:schemeClr>
                </a:solidFill>
              </a:rPr>
              <a:t>Come in like a thief and steal our hearts</a:t>
            </a:r>
          </a:p>
          <a:p>
            <a:pPr marL="0" indent="0">
              <a:spcBef>
                <a:spcPts val="0"/>
              </a:spcBef>
              <a:buNone/>
            </a:pPr>
            <a:r>
              <a:rPr lang="en-US" sz="2200" b="1" dirty="0" smtClean="0">
                <a:solidFill>
                  <a:schemeClr val="tx1">
                    <a:lumMod val="85000"/>
                    <a:lumOff val="15000"/>
                  </a:schemeClr>
                </a:solidFill>
              </a:rPr>
              <a:t>Like a baby, like a baby.</a:t>
            </a: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600"/>
              </a:spcBef>
              <a:buNone/>
            </a:pPr>
            <a:endParaRPr lang="en-US" sz="1100" i="1" dirty="0" smtClean="0">
              <a:solidFill>
                <a:schemeClr val="tx1">
                  <a:lumMod val="85000"/>
                  <a:lumOff val="15000"/>
                </a:schemeClr>
              </a:solidFill>
            </a:endParaRPr>
          </a:p>
          <a:p>
            <a:pPr marL="0" indent="0">
              <a:spcBef>
                <a:spcPts val="600"/>
              </a:spcBef>
              <a:buNone/>
            </a:pPr>
            <a:r>
              <a:rPr lang="en-US" sz="1100" i="1" dirty="0" smtClean="0">
                <a:solidFill>
                  <a:schemeClr val="tx1">
                    <a:lumMod val="85000"/>
                    <a:lumOff val="15000"/>
                  </a:schemeClr>
                </a:solidFill>
              </a:rPr>
              <a:t> </a:t>
            </a:r>
            <a:endParaRPr lang="en-US" sz="1050" i="1" dirty="0">
              <a:solidFill>
                <a:schemeClr val="bg2">
                  <a:lumMod val="50000"/>
                </a:schemeClr>
              </a:solidFill>
            </a:endParaRPr>
          </a:p>
        </p:txBody>
      </p:sp>
    </p:spTree>
    <p:extLst>
      <p:ext uri="{BB962C8B-B14F-4D97-AF65-F5344CB8AC3E}">
        <p14:creationId xmlns:p14="http://schemas.microsoft.com/office/powerpoint/2010/main" val="30818743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00" y="762000"/>
            <a:ext cx="7539686" cy="5163404"/>
          </a:xfrm>
          <a:prstGeom prst="rect">
            <a:avLst/>
          </a:prstGeom>
        </p:spPr>
      </p:pic>
      <p:sp>
        <p:nvSpPr>
          <p:cNvPr id="5" name="TextBox 4"/>
          <p:cNvSpPr txBox="1"/>
          <p:nvPr/>
        </p:nvSpPr>
        <p:spPr>
          <a:xfrm>
            <a:off x="810491" y="209088"/>
            <a:ext cx="2220480" cy="584775"/>
          </a:xfrm>
          <a:prstGeom prst="rect">
            <a:avLst/>
          </a:prstGeom>
          <a:noFill/>
        </p:spPr>
        <p:txBody>
          <a:bodyPr wrap="none" rtlCol="0">
            <a:spAutoFit/>
          </a:bodyPr>
          <a:lstStyle/>
          <a:p>
            <a:r>
              <a:rPr lang="en-US" sz="3200" dirty="0" smtClean="0">
                <a:latin typeface="Gabriola" panose="04040605051002020D02" pitchFamily="82" charset="0"/>
              </a:rPr>
              <a:t>Drawing Nearer</a:t>
            </a:r>
            <a:endParaRPr lang="en-US" sz="3200" dirty="0">
              <a:latin typeface="Gabriola" panose="04040605051002020D02" pitchFamily="82" charset="0"/>
            </a:endParaRPr>
          </a:p>
        </p:txBody>
      </p:sp>
      <p:sp>
        <p:nvSpPr>
          <p:cNvPr id="7" name="TextBox 6"/>
          <p:cNvSpPr txBox="1"/>
          <p:nvPr/>
        </p:nvSpPr>
        <p:spPr>
          <a:xfrm>
            <a:off x="6533889" y="381878"/>
            <a:ext cx="2362200" cy="400110"/>
          </a:xfrm>
          <a:prstGeom prst="rect">
            <a:avLst/>
          </a:prstGeom>
          <a:noFill/>
        </p:spPr>
        <p:txBody>
          <a:bodyPr wrap="square" rtlCol="0">
            <a:spAutoFit/>
          </a:bodyPr>
          <a:lstStyle/>
          <a:p>
            <a:r>
              <a:rPr lang="en-US" sz="2000" dirty="0" smtClean="0">
                <a:latin typeface="Gabriola" panose="04040605051002020D02" pitchFamily="82" charset="0"/>
              </a:rPr>
              <a:t>Christopher Grundy</a:t>
            </a:r>
            <a:endParaRPr lang="en-US" sz="2000" dirty="0">
              <a:latin typeface="Gabriola" panose="04040605051002020D02" pitchFamily="82" charset="0"/>
            </a:endParaRPr>
          </a:p>
        </p:txBody>
      </p:sp>
    </p:spTree>
    <p:extLst>
      <p:ext uri="{BB962C8B-B14F-4D97-AF65-F5344CB8AC3E}">
        <p14:creationId xmlns:p14="http://schemas.microsoft.com/office/powerpoint/2010/main" val="276894286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05241" y="403628"/>
            <a:ext cx="4552698" cy="3919237"/>
            <a:chOff x="6005241" y="403628"/>
            <a:chExt cx="4552698" cy="3919237"/>
          </a:xfrm>
        </p:grpSpPr>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8913" y="7620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p:nvPr/>
          </p:nvGrpSpPr>
          <p:grpSpPr>
            <a:xfrm>
              <a:off x="6005241" y="403628"/>
              <a:ext cx="4041426" cy="3713265"/>
              <a:chOff x="4543800" y="0"/>
              <a:chExt cx="4041426" cy="3713265"/>
            </a:xfrm>
          </p:grpSpPr>
          <p:pic>
            <p:nvPicPr>
              <p:cNvPr id="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 name="Group 29"/>
          <p:cNvGrpSpPr/>
          <p:nvPr/>
        </p:nvGrpSpPr>
        <p:grpSpPr>
          <a:xfrm>
            <a:off x="123634" y="0"/>
            <a:ext cx="4041426" cy="3713265"/>
            <a:chOff x="-1011812" y="609600"/>
            <a:chExt cx="4041426" cy="3713265"/>
          </a:xfrm>
        </p:grpSpPr>
        <p:pic>
          <p:nvPicPr>
            <p:cNvPr id="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812" y="6096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412" y="7620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4617278" y="-113800"/>
            <a:ext cx="4041426" cy="3713265"/>
            <a:chOff x="4543800" y="0"/>
            <a:chExt cx="4041426" cy="3713265"/>
          </a:xfrm>
        </p:grpSpPr>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2181952" y="-152400"/>
            <a:ext cx="4041426" cy="3713265"/>
            <a:chOff x="1827386" y="387447"/>
            <a:chExt cx="4041426" cy="3713265"/>
          </a:xfrm>
        </p:grpSpPr>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7386" y="387447"/>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86" y="539847"/>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8" t="127" r="3785" b="2811"/>
          <a:stretch/>
        </p:blipFill>
        <p:spPr>
          <a:xfrm>
            <a:off x="-1424049" y="453379"/>
            <a:ext cx="12611593" cy="8283039"/>
          </a:xfrm>
          <a:prstGeom prst="rect">
            <a:avLst/>
          </a:prstGeom>
        </p:spPr>
      </p:pic>
      <p:sp>
        <p:nvSpPr>
          <p:cNvPr id="7" name="TextBox 6"/>
          <p:cNvSpPr txBox="1"/>
          <p:nvPr/>
        </p:nvSpPr>
        <p:spPr>
          <a:xfrm>
            <a:off x="86100" y="18643"/>
            <a:ext cx="8915400" cy="830997"/>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candles of </a:t>
            </a:r>
            <a:r>
              <a:rPr lang="en-US" sz="4800" dirty="0" smtClean="0">
                <a:solidFill>
                  <a:prstClr val="white"/>
                </a:solidFill>
                <a:latin typeface="Gabriola" panose="04040605051002020D02" pitchFamily="82" charset="0"/>
              </a:rPr>
              <a:t>HOPE, PEACE, JOY </a:t>
            </a:r>
            <a:r>
              <a:rPr lang="en-US" sz="2400" dirty="0" smtClean="0">
                <a:solidFill>
                  <a:srgbClr val="D9D9FF"/>
                </a:solidFill>
                <a:latin typeface="Segoe UI" panose="020B0502040204020203" pitchFamily="34" charset="0"/>
                <a:cs typeface="Segoe UI" panose="020B0502040204020203" pitchFamily="34" charset="0"/>
              </a:rPr>
              <a:t>and</a:t>
            </a:r>
            <a:r>
              <a:rPr lang="en-US" sz="4800" dirty="0" smtClean="0">
                <a:solidFill>
                  <a:prstClr val="white"/>
                </a:solidFill>
                <a:latin typeface="Gabriola" panose="04040605051002020D02" pitchFamily="82" charset="0"/>
              </a:rPr>
              <a:t> LOVE</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725228" y="163772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3471173" y="126360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337265" y="1145758"/>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2275761" y="147775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170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2000"/>
                            </p:stCondLst>
                            <p:childTnLst>
                              <p:par>
                                <p:cTn id="12" presetID="10" presetClass="entr" presetSubtype="0"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500"/>
                            </p:stCondLst>
                            <p:childTnLst>
                              <p:par>
                                <p:cTn id="19" presetID="10" presetClass="entr" presetSubtype="0"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par>
                                <p:cTn id="22" presetID="10" presetClass="entr" presetSubtype="0" fill="hold" nodeType="with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5500"/>
                            </p:stCondLst>
                            <p:childTnLst>
                              <p:par>
                                <p:cTn id="26" presetID="10" presetClass="entr" presetSubtype="0" fill="hold" nodeType="after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nodeType="with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457540" y="-710875"/>
            <a:ext cx="4041426" cy="3713265"/>
            <a:chOff x="4543800" y="0"/>
            <a:chExt cx="4041426" cy="3713265"/>
          </a:xfrm>
        </p:grpSpPr>
        <p:pic>
          <p:nvPicPr>
            <p:cNvPr id="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6005241" y="403628"/>
            <a:ext cx="4552698" cy="3919237"/>
            <a:chOff x="6005241" y="403628"/>
            <a:chExt cx="4552698" cy="3919237"/>
          </a:xfrm>
        </p:grpSpPr>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8913" y="7620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p:nvPr/>
          </p:nvGrpSpPr>
          <p:grpSpPr>
            <a:xfrm>
              <a:off x="6005241" y="403628"/>
              <a:ext cx="4041426" cy="3713265"/>
              <a:chOff x="4543800" y="0"/>
              <a:chExt cx="4041426" cy="3713265"/>
            </a:xfrm>
          </p:grpSpPr>
          <p:pic>
            <p:nvPicPr>
              <p:cNvPr id="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 name="Group 29"/>
          <p:cNvGrpSpPr/>
          <p:nvPr/>
        </p:nvGrpSpPr>
        <p:grpSpPr>
          <a:xfrm>
            <a:off x="123634" y="0"/>
            <a:ext cx="4041426" cy="3713265"/>
            <a:chOff x="-1011812" y="609600"/>
            <a:chExt cx="4041426" cy="3713265"/>
          </a:xfrm>
        </p:grpSpPr>
        <p:pic>
          <p:nvPicPr>
            <p:cNvPr id="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812" y="6096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412" y="7620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2181952" y="-152400"/>
            <a:ext cx="4041426" cy="3713265"/>
            <a:chOff x="1827386" y="387447"/>
            <a:chExt cx="4041426" cy="3713265"/>
          </a:xfrm>
        </p:grpSpPr>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7386" y="387447"/>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86" y="539847"/>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8" t="127" r="3785" b="2811"/>
          <a:stretch/>
        </p:blipFill>
        <p:spPr>
          <a:xfrm>
            <a:off x="-1424049" y="453379"/>
            <a:ext cx="12611593" cy="8283039"/>
          </a:xfrm>
          <a:prstGeom prst="rect">
            <a:avLst/>
          </a:prstGeom>
        </p:spPr>
      </p:pic>
      <p:grpSp>
        <p:nvGrpSpPr>
          <p:cNvPr id="3" name="Group 2"/>
          <p:cNvGrpSpPr/>
          <p:nvPr/>
        </p:nvGrpSpPr>
        <p:grpSpPr>
          <a:xfrm>
            <a:off x="4617278" y="-113800"/>
            <a:ext cx="4041426" cy="3713265"/>
            <a:chOff x="4543800" y="0"/>
            <a:chExt cx="4041426" cy="3713265"/>
          </a:xfrm>
        </p:grpSpPr>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800" y="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6200" y="15240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725228" y="163772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3471173" y="126360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337265" y="1145758"/>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2275761" y="147775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333500" y="159603"/>
            <a:ext cx="8915400" cy="830997"/>
          </a:xfrm>
          <a:prstGeom prst="rect">
            <a:avLst/>
          </a:prstGeom>
          <a:noFill/>
        </p:spPr>
        <p:txBody>
          <a:bodyPr wrap="square" rtlCol="0">
            <a:spAutoFit/>
          </a:bodyPr>
          <a:lstStyle/>
          <a:p>
            <a:r>
              <a:rPr lang="en-US" sz="2400" dirty="0" smtClean="0">
                <a:solidFill>
                  <a:srgbClr val="D9D9FF"/>
                </a:solidFill>
                <a:latin typeface="Segoe UI" panose="020B0502040204020203" pitchFamily="34" charset="0"/>
                <a:cs typeface="Segoe UI" panose="020B0502040204020203" pitchFamily="34" charset="0"/>
              </a:rPr>
              <a:t>Light the </a:t>
            </a:r>
            <a:r>
              <a:rPr lang="en-US" sz="4800" dirty="0" smtClean="0">
                <a:solidFill>
                  <a:prstClr val="white"/>
                </a:solidFill>
                <a:latin typeface="Gabriola" panose="04040605051002020D02" pitchFamily="82" charset="0"/>
              </a:rPr>
              <a:t>Christ Candle</a:t>
            </a:r>
            <a:endParaRPr lang="en-US" sz="4800" dirty="0">
              <a:solidFill>
                <a:prstClr val="white"/>
              </a:solidFill>
              <a:latin typeface="Gabriola" panose="04040605051002020D02" pitchFamily="82" charset="0"/>
            </a:endParaRPr>
          </a:p>
        </p:txBody>
      </p:sp>
      <p:pic>
        <p:nvPicPr>
          <p:cNvPr id="2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029200" y="678021"/>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6322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5606</TotalTime>
  <Words>286</Words>
  <Application>Microsoft Office PowerPoint</Application>
  <PresentationFormat>On-screen Show (4:3)</PresentationFormat>
  <Paragraphs>64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Charlemagne Std</vt:lpstr>
      <vt:lpstr>Optima</vt:lpstr>
      <vt:lpstr>Gabriola</vt:lpstr>
      <vt:lpstr>Calibri</vt:lpstr>
      <vt:lpstr>Segoe UI</vt:lpstr>
      <vt:lpstr>Adobe Devanagari</vt:lpstr>
      <vt:lpstr>Advent 2013 Trial Big</vt:lpstr>
      <vt:lpstr>CHRISTMAS EVE Wednesday, December 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163</cp:revision>
  <cp:lastPrinted>2014-10-24T19:33:43Z</cp:lastPrinted>
  <dcterms:created xsi:type="dcterms:W3CDTF">2013-10-01T14:56:24Z</dcterms:created>
  <dcterms:modified xsi:type="dcterms:W3CDTF">2014-10-29T20:11:04Z</dcterms:modified>
</cp:coreProperties>
</file>